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906000" cy="6858000" type="A4"/>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Arial"/>
      </a:defRPr>
    </a:lvl1pPr>
    <a:lvl2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Arial"/>
      </a:defRPr>
    </a:lvl2pPr>
    <a:lvl3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Arial"/>
      </a:defRPr>
    </a:lvl3pPr>
    <a:lvl4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Arial"/>
      </a:defRPr>
    </a:lvl4pPr>
    <a:lvl5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Arial"/>
      </a:defRPr>
    </a:lvl5pPr>
    <a:lvl6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Arial"/>
      </a:defRPr>
    </a:lvl6pPr>
    <a:lvl7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Arial"/>
      </a:defRPr>
    </a:lvl7pPr>
    <a:lvl8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Arial"/>
      </a:defRPr>
    </a:lvl8pPr>
    <a:lvl9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99"/>
        </a:fontRef>
        <a:srgbClr val="000099"/>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CECEC"/>
          </a:solidFill>
        </a:fill>
      </a:tcStyle>
    </a:wholeTbl>
    <a:band2H>
      <a:tcTxStyle/>
      <a:tcStyle>
        <a:tcBdr/>
        <a:fill>
          <a:solidFill>
            <a:srgbClr val="E7F6F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CECEC"/>
          </a:solidFill>
        </a:fill>
      </a:tcStyle>
    </a:wholeTbl>
    <a:band2H>
      <a:tcTxStyle/>
      <a:tcStyle>
        <a:tcBdr/>
        <a:fill>
          <a:solidFill>
            <a:srgbClr val="E7F6F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33BA23B1-9221-436E-865A-0063620EA4FD}"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1" d="100"/>
          <a:sy n="111" d="100"/>
        </p:scale>
        <p:origin x="1339"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2" name="Shape 172"/>
          <p:cNvSpPr>
            <a:spLocks noGrp="1" noRot="1" noChangeAspect="1"/>
          </p:cNvSpPr>
          <p:nvPr>
            <p:ph type="sldImg"/>
          </p:nvPr>
        </p:nvSpPr>
        <p:spPr>
          <a:xfrm>
            <a:off x="1143000" y="685800"/>
            <a:ext cx="4572000" cy="3429000"/>
          </a:xfrm>
          <a:prstGeom prst="rect">
            <a:avLst/>
          </a:prstGeom>
        </p:spPr>
        <p:txBody>
          <a:bodyPr/>
          <a:lstStyle/>
          <a:p>
            <a:endParaRPr/>
          </a:p>
        </p:txBody>
      </p:sp>
      <p:sp>
        <p:nvSpPr>
          <p:cNvPr id="173" name="Shape 173"/>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spcBef>
        <a:spcPts val="400"/>
      </a:spcBef>
      <a:defRPr sz="1200">
        <a:latin typeface="+mn-lt"/>
        <a:ea typeface="+mn-ea"/>
        <a:cs typeface="+mn-cs"/>
        <a:sym typeface="Arial"/>
      </a:defRPr>
    </a:lvl1pPr>
    <a:lvl2pPr indent="228600" latinLnBrk="0">
      <a:spcBef>
        <a:spcPts val="400"/>
      </a:spcBef>
      <a:defRPr sz="1200">
        <a:latin typeface="+mn-lt"/>
        <a:ea typeface="+mn-ea"/>
        <a:cs typeface="+mn-cs"/>
        <a:sym typeface="Arial"/>
      </a:defRPr>
    </a:lvl2pPr>
    <a:lvl3pPr indent="457200" latinLnBrk="0">
      <a:spcBef>
        <a:spcPts val="400"/>
      </a:spcBef>
      <a:defRPr sz="1200">
        <a:latin typeface="+mn-lt"/>
        <a:ea typeface="+mn-ea"/>
        <a:cs typeface="+mn-cs"/>
        <a:sym typeface="Arial"/>
      </a:defRPr>
    </a:lvl3pPr>
    <a:lvl4pPr indent="685800" latinLnBrk="0">
      <a:spcBef>
        <a:spcPts val="400"/>
      </a:spcBef>
      <a:defRPr sz="1200">
        <a:latin typeface="+mn-lt"/>
        <a:ea typeface="+mn-ea"/>
        <a:cs typeface="+mn-cs"/>
        <a:sym typeface="Arial"/>
      </a:defRPr>
    </a:lvl4pPr>
    <a:lvl5pPr indent="914400" latinLnBrk="0">
      <a:spcBef>
        <a:spcPts val="400"/>
      </a:spcBef>
      <a:defRPr sz="1200">
        <a:latin typeface="+mn-lt"/>
        <a:ea typeface="+mn-ea"/>
        <a:cs typeface="+mn-cs"/>
        <a:sym typeface="Arial"/>
      </a:defRPr>
    </a:lvl5pPr>
    <a:lvl6pPr indent="1143000" latinLnBrk="0">
      <a:spcBef>
        <a:spcPts val="400"/>
      </a:spcBef>
      <a:defRPr sz="1200">
        <a:latin typeface="+mn-lt"/>
        <a:ea typeface="+mn-ea"/>
        <a:cs typeface="+mn-cs"/>
        <a:sym typeface="Arial"/>
      </a:defRPr>
    </a:lvl6pPr>
    <a:lvl7pPr indent="1371600" latinLnBrk="0">
      <a:spcBef>
        <a:spcPts val="400"/>
      </a:spcBef>
      <a:defRPr sz="1200">
        <a:latin typeface="+mn-lt"/>
        <a:ea typeface="+mn-ea"/>
        <a:cs typeface="+mn-cs"/>
        <a:sym typeface="Arial"/>
      </a:defRPr>
    </a:lvl7pPr>
    <a:lvl8pPr indent="1600200" latinLnBrk="0">
      <a:spcBef>
        <a:spcPts val="400"/>
      </a:spcBef>
      <a:defRPr sz="1200">
        <a:latin typeface="+mn-lt"/>
        <a:ea typeface="+mn-ea"/>
        <a:cs typeface="+mn-cs"/>
        <a:sym typeface="Arial"/>
      </a:defRPr>
    </a:lvl8pPr>
    <a:lvl9pPr indent="1828800" latinLnBrk="0">
      <a:spcBef>
        <a:spcPts val="400"/>
      </a:spcBef>
      <a:defRPr sz="1200">
        <a:latin typeface="+mn-lt"/>
        <a:ea typeface="+mn-ea"/>
        <a:cs typeface="+mn-cs"/>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Shape 181"/>
          <p:cNvSpPr>
            <a:spLocks noGrp="1" noRot="1" noChangeAspect="1"/>
          </p:cNvSpPr>
          <p:nvPr>
            <p:ph type="sldImg"/>
          </p:nvPr>
        </p:nvSpPr>
        <p:spPr>
          <a:xfrm>
            <a:off x="952500" y="685800"/>
            <a:ext cx="4953000" cy="3429000"/>
          </a:xfrm>
          <a:prstGeom prst="rect">
            <a:avLst/>
          </a:prstGeom>
        </p:spPr>
        <p:txBody>
          <a:bodyPr/>
          <a:lstStyle/>
          <a:p>
            <a:endParaRPr/>
          </a:p>
        </p:txBody>
      </p:sp>
      <p:sp>
        <p:nvSpPr>
          <p:cNvPr id="182" name="Shape 182"/>
          <p:cNvSpPr>
            <a:spLocks noGrp="1"/>
          </p:cNvSpPr>
          <p:nvPr>
            <p:ph type="body" sz="quarter" idx="1"/>
          </p:nvPr>
        </p:nvSpPr>
        <p:spPr>
          <a:prstGeom prst="rect">
            <a:avLst/>
          </a:prstGeom>
        </p:spPr>
        <p:txBody>
          <a:bodyPr/>
          <a:lstStyle/>
          <a:p>
            <a:r>
              <a:t>From end-user’s perspectives, not from manger’s ..</a:t>
            </a:r>
          </a:p>
          <a:p>
            <a:r>
              <a:t>People may use web portals for various reasons. The motivations are also important determinants of use. </a:t>
            </a:r>
          </a:p>
          <a:p>
            <a:r>
              <a:t>For general web usage, various types of motivations in web usage have been identified. Although it is clear </a:t>
            </a:r>
          </a:p>
          <a:p>
            <a:r>
              <a:t>that using web portals is an important activity for many people, little is known regarding the influence of these </a:t>
            </a:r>
          </a:p>
          <a:p>
            <a:r>
              <a:t>determinants on web portal use and intention to use. In this study, the influence of motivations on intention to</a:t>
            </a:r>
          </a:p>
          <a:p>
            <a:r>
              <a:t> use will be investigated. For this purpose, various discourses of information system motivations will be considered. </a:t>
            </a:r>
          </a:p>
          <a:p>
            <a:r>
              <a:t>This study will add to our understanding how motivations affect the intention to use web portal.</a:t>
            </a:r>
          </a:p>
          <a:p>
            <a:r>
              <a:t> In the following sections, theoretical foundations of this research problem will be discussed.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 name="Shape 200"/>
          <p:cNvSpPr>
            <a:spLocks noGrp="1" noRot="1" noChangeAspect="1"/>
          </p:cNvSpPr>
          <p:nvPr>
            <p:ph type="sldImg"/>
          </p:nvPr>
        </p:nvSpPr>
        <p:spPr>
          <a:xfrm>
            <a:off x="952500" y="685800"/>
            <a:ext cx="4953000" cy="3429000"/>
          </a:xfrm>
          <a:prstGeom prst="rect">
            <a:avLst/>
          </a:prstGeom>
        </p:spPr>
        <p:txBody>
          <a:bodyPr/>
          <a:lstStyle/>
          <a:p>
            <a:endParaRPr/>
          </a:p>
        </p:txBody>
      </p:sp>
      <p:sp>
        <p:nvSpPr>
          <p:cNvPr id="201" name="Shape 201"/>
          <p:cNvSpPr>
            <a:spLocks noGrp="1"/>
          </p:cNvSpPr>
          <p:nvPr>
            <p:ph type="body" sz="quarter" idx="1"/>
          </p:nvPr>
        </p:nvSpPr>
        <p:spPr>
          <a:prstGeom prst="rect">
            <a:avLst/>
          </a:prstGeom>
        </p:spPr>
        <p:txBody>
          <a:bodyPr/>
          <a:lstStyle/>
          <a:p>
            <a:pPr>
              <a:defRPr b="1"/>
            </a:pPr>
            <a:r>
              <a:t>Information product is defined</a:t>
            </a:r>
            <a:r>
              <a:rPr b="0"/>
              <a:t> as a highly interdependent package of information that can be digitalized and can</a:t>
            </a:r>
          </a:p>
          <a:p>
            <a:r>
              <a:t>e transmitted and distributed in digital form. </a:t>
            </a:r>
          </a:p>
          <a:p>
            <a:r>
              <a:t>Example: Software product, books, magazines, CD-ROM databases, electronic libraries, and electronic news </a:t>
            </a:r>
          </a:p>
          <a:p>
            <a:r>
              <a:t>Info product categorization( Hui and Chau, 2002): tools and utilities(antivirus program), content based product</a:t>
            </a:r>
          </a:p>
          <a:p>
            <a:r>
              <a:t>)music, books, and online services( consulting online service, searching service)</a:t>
            </a:r>
          </a:p>
          <a:p>
            <a:r>
              <a:t>Information Characteristics: intangible, copyable, non-consumable, transportable ,and manipulable(Levitin &amp;</a:t>
            </a:r>
          </a:p>
          <a:p>
            <a:r>
              <a:t> Redman, 1998).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 name="Shape 206"/>
          <p:cNvSpPr>
            <a:spLocks noGrp="1" noRot="1" noChangeAspect="1"/>
          </p:cNvSpPr>
          <p:nvPr>
            <p:ph type="sldImg"/>
          </p:nvPr>
        </p:nvSpPr>
        <p:spPr>
          <a:xfrm>
            <a:off x="952500" y="685800"/>
            <a:ext cx="4953000" cy="3429000"/>
          </a:xfrm>
          <a:prstGeom prst="rect">
            <a:avLst/>
          </a:prstGeom>
        </p:spPr>
        <p:txBody>
          <a:bodyPr/>
          <a:lstStyle/>
          <a:p>
            <a:endParaRPr/>
          </a:p>
        </p:txBody>
      </p:sp>
      <p:sp>
        <p:nvSpPr>
          <p:cNvPr id="207" name="Shape 207"/>
          <p:cNvSpPr>
            <a:spLocks noGrp="1"/>
          </p:cNvSpPr>
          <p:nvPr>
            <p:ph type="body" sz="quarter" idx="1"/>
          </p:nvPr>
        </p:nvSpPr>
        <p:spPr>
          <a:prstGeom prst="rect">
            <a:avLst/>
          </a:prstGeom>
        </p:spPr>
        <p:txBody>
          <a:bodyPr/>
          <a:lstStyle/>
          <a:p>
            <a:r>
              <a:t>Webb &amp; webb</a:t>
            </a:r>
          </a:p>
          <a:p>
            <a:r>
              <a:t>They initially used an instrument constructed by adapting 21 service quality items (Parasuraman et al., 1994) and </a:t>
            </a:r>
          </a:p>
          <a:p>
            <a:r>
              <a:t>2 items derived from Wang and Strong (1996)’s work. </a:t>
            </a:r>
          </a:p>
          <a:p>
            <a:r>
              <a:t>Through factor analysis, they found four minimum  web site quality factors (reliability, assured empathy, perceived</a:t>
            </a:r>
          </a:p>
          <a:p>
            <a:r>
              <a:t> usability, &amp; trustworthiness) and seven desired web site quality factors (reliability, assured empathy, perceived </a:t>
            </a:r>
          </a:p>
          <a:p>
            <a:r>
              <a:t>usability, trustworthiness, tangibility, navigability, relevant representation, accuracy, &amp; security) which is important </a:t>
            </a:r>
          </a:p>
          <a:p>
            <a:r>
              <a:t>to consumers in the retail music industry. </a:t>
            </a:r>
          </a:p>
          <a:p>
            <a:r>
              <a:t>Moraga, Calero, Piattini</a:t>
            </a:r>
          </a:p>
          <a:p>
            <a:r>
              <a:t>also integrated  SERVQUAL model and Data quality model (which is originated from Wang and Strong’s study in </a:t>
            </a:r>
          </a:p>
          <a:p>
            <a:r>
              <a:t>1996 and this model consists of  intrinsic, representation, accessibility, and contextual data quality) and proposed </a:t>
            </a:r>
          </a:p>
          <a:p>
            <a:r>
              <a:t>a portal quality model which consists of six dimensions (tangibility, reliability, responsiveness, assurance, empathy,</a:t>
            </a:r>
          </a:p>
          <a:p>
            <a:r>
              <a:t> and data quality).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 name="Shape 311"/>
          <p:cNvSpPr>
            <a:spLocks noGrp="1" noRot="1" noChangeAspect="1"/>
          </p:cNvSpPr>
          <p:nvPr>
            <p:ph type="sldImg"/>
          </p:nvPr>
        </p:nvSpPr>
        <p:spPr>
          <a:xfrm>
            <a:off x="952500" y="685800"/>
            <a:ext cx="4953000" cy="3429000"/>
          </a:xfrm>
          <a:prstGeom prst="rect">
            <a:avLst/>
          </a:prstGeom>
        </p:spPr>
        <p:txBody>
          <a:bodyPr/>
          <a:lstStyle/>
          <a:p>
            <a:endParaRPr/>
          </a:p>
        </p:txBody>
      </p:sp>
      <p:sp>
        <p:nvSpPr>
          <p:cNvPr id="312" name="Shape 312"/>
          <p:cNvSpPr>
            <a:spLocks noGrp="1"/>
          </p:cNvSpPr>
          <p:nvPr>
            <p:ph type="body" sz="quarter" idx="1"/>
          </p:nvPr>
        </p:nvSpPr>
        <p:spPr>
          <a:prstGeom prst="rect">
            <a:avLst/>
          </a:prstGeom>
        </p:spPr>
        <p:txBody>
          <a:bodyPr/>
          <a:lstStyle/>
          <a:p>
            <a:r>
              <a:t>Eppler and Muenzenmayer (2002) developed an IQ framework </a:t>
            </a:r>
          </a:p>
          <a:p>
            <a:r>
              <a:t>To develop the framework, they overviewed possible seventy typical information quality attributes. </a:t>
            </a:r>
          </a:p>
          <a:p>
            <a:r>
              <a:t>The extensive list of information quality attributes was reduced to sixteen attributes by “eliminating </a:t>
            </a:r>
          </a:p>
          <a:p>
            <a:r>
              <a:t>nonyms and closely related terms, by excluding criteria that are either too context-specific or too vague, </a:t>
            </a:r>
          </a:p>
          <a:p>
            <a:r>
              <a:t>and by splitting-up or leaving out controversial and debatable criteria, such as relevance or objectivity”. </a:t>
            </a:r>
          </a:p>
          <a:p>
            <a:endParaRPr/>
          </a:p>
          <a:p>
            <a:r>
              <a:t>Media is defined as “materials that hold data in any form or that allow data to pass through them, including paper</a:t>
            </a:r>
          </a:p>
          <a:p>
            <a:r>
              <a:t>, transparencies, multipart forms, hard, floppy and optical disks, magnetic tape, wire, cable and fiber” (Media, 2007).</a:t>
            </a:r>
          </a:p>
          <a:p>
            <a:r>
              <a:t> Information is delivered through media, so media is considered as a physical component in information products in </a:t>
            </a:r>
          </a:p>
          <a:p>
            <a:r>
              <a:t>this study. As all of their measured attributes of Eppler and Muenzenmay will be relevant to this study and these</a:t>
            </a:r>
          </a:p>
          <a:p>
            <a:r>
              <a:t> two big categories fit well to the quality conceptual model in this study, Eppler’s information quality framework </a:t>
            </a:r>
          </a:p>
          <a:p>
            <a:r>
              <a:t>will be utilized to explain information and physical components of web portal quality in this study.</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 name="Shape 342"/>
          <p:cNvSpPr>
            <a:spLocks noGrp="1" noRot="1" noChangeAspect="1"/>
          </p:cNvSpPr>
          <p:nvPr>
            <p:ph type="sldImg"/>
          </p:nvPr>
        </p:nvSpPr>
        <p:spPr>
          <a:xfrm>
            <a:off x="952500" y="685800"/>
            <a:ext cx="4953000" cy="3429000"/>
          </a:xfrm>
          <a:prstGeom prst="rect">
            <a:avLst/>
          </a:prstGeom>
        </p:spPr>
        <p:txBody>
          <a:bodyPr/>
          <a:lstStyle/>
          <a:p>
            <a:endParaRPr/>
          </a:p>
        </p:txBody>
      </p:sp>
      <p:sp>
        <p:nvSpPr>
          <p:cNvPr id="343" name="Shape 343"/>
          <p:cNvSpPr>
            <a:spLocks noGrp="1"/>
          </p:cNvSpPr>
          <p:nvPr>
            <p:ph type="body" sz="quarter" idx="1"/>
          </p:nvPr>
        </p:nvSpPr>
        <p:spPr>
          <a:prstGeom prst="rect">
            <a:avLst/>
          </a:prstGeom>
        </p:spPr>
        <p:txBody>
          <a:bodyPr/>
          <a:lstStyle/>
          <a:p>
            <a:r>
              <a:t>Alter defined </a:t>
            </a:r>
            <a:r>
              <a:rPr i="1"/>
              <a:t>service</a:t>
            </a:r>
            <a:r>
              <a:t> as a set of actions that provide value to a customer that receives neither information nor </a:t>
            </a:r>
          </a:p>
          <a:p>
            <a:r>
              <a:t>hysical objects. </a:t>
            </a:r>
          </a:p>
          <a:p>
            <a:r>
              <a:t>A </a:t>
            </a:r>
            <a:r>
              <a:rPr i="1"/>
              <a:t>service</a:t>
            </a:r>
            <a:r>
              <a:t> is an action performed by one party for another; it is experienced, used, or consumed; it is perishable</a:t>
            </a:r>
          </a:p>
          <a:p>
            <a:r>
              <a:t>, for you cannot keep it; it is produced and consumed at the same time (McCarthy and Perreault, 1995). </a:t>
            </a:r>
          </a:p>
          <a:p>
            <a:r>
              <a:t>Lockyer (1986) differentiated service from physical things in the following aspects: inseparability of production </a:t>
            </a:r>
          </a:p>
          <a:p>
            <a:r>
              <a:t>and consumption, intangibility, perishability, and difficulty to reproduce exactly and consistently.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 name="Shape 347"/>
          <p:cNvSpPr>
            <a:spLocks noGrp="1" noRot="1" noChangeAspect="1"/>
          </p:cNvSpPr>
          <p:nvPr>
            <p:ph type="sldImg"/>
          </p:nvPr>
        </p:nvSpPr>
        <p:spPr>
          <a:xfrm>
            <a:off x="952500" y="685800"/>
            <a:ext cx="4953000" cy="3429000"/>
          </a:xfrm>
          <a:prstGeom prst="rect">
            <a:avLst/>
          </a:prstGeom>
        </p:spPr>
        <p:txBody>
          <a:bodyPr/>
          <a:lstStyle/>
          <a:p>
            <a:endParaRPr/>
          </a:p>
        </p:txBody>
      </p:sp>
      <p:sp>
        <p:nvSpPr>
          <p:cNvPr id="348" name="Shape 348"/>
          <p:cNvSpPr>
            <a:spLocks noGrp="1"/>
          </p:cNvSpPr>
          <p:nvPr>
            <p:ph type="body" sz="quarter" idx="1"/>
          </p:nvPr>
        </p:nvSpPr>
        <p:spPr>
          <a:prstGeom prst="rect">
            <a:avLst/>
          </a:prstGeom>
        </p:spPr>
        <p:txBody>
          <a:bodyPr/>
          <a:lstStyle/>
          <a:p>
            <a:r>
              <a:t>a field experiment is proposed. Field study examine the </a:t>
            </a:r>
            <a:r>
              <a:rPr u="sng"/>
              <a:t>intervention in the real world rather than in the fully </a:t>
            </a:r>
          </a:p>
          <a:p>
            <a:pPr>
              <a:defRPr u="sng"/>
            </a:pPr>
            <a:r>
              <a:t>controlled lab setting</a:t>
            </a:r>
            <a:r>
              <a:rPr u="none"/>
              <a:t>.  The major difference between field experiment and laboratory experiment is that </a:t>
            </a:r>
            <a:r>
              <a:t>in </a:t>
            </a:r>
          </a:p>
          <a:p>
            <a:pPr>
              <a:defRPr u="sng"/>
            </a:pPr>
            <a:r>
              <a:t>field experiment there is a limited scope to control the variables, while laboratory experiment rigorously control the</a:t>
            </a:r>
          </a:p>
          <a:p>
            <a:pPr>
              <a:defRPr u="sng"/>
            </a:pPr>
            <a:r>
              <a:t> variables. </a:t>
            </a:r>
          </a:p>
          <a:p>
            <a:r>
              <a:t>n the research model of this study, two causal relationships are proposed. </a:t>
            </a:r>
          </a:p>
          <a:p>
            <a:r>
              <a:t>To investigate research questions in explantory stage, some types of expreriment would be helpful. However, </a:t>
            </a:r>
          </a:p>
          <a:p>
            <a:r>
              <a:t>the </a:t>
            </a:r>
            <a:r>
              <a:rPr u="sng"/>
              <a:t>randomization and manipulation of independent variables</a:t>
            </a:r>
            <a:r>
              <a:t> is difficult when we are dealing with web portals use</a:t>
            </a:r>
          </a:p>
          <a:p>
            <a:r>
              <a:t>. Therefore, a field experiment conducted in a natural setting is chosen for this study.</a:t>
            </a:r>
          </a:p>
          <a:p>
            <a:r>
              <a:t> In this study, it does not make sense to measure the dependent variable before an experimental task is performed. </a:t>
            </a:r>
          </a:p>
          <a:p>
            <a:r>
              <a:t>Therefore, an “after-only” experiment (Babbie, 2007) will be done. Quality perception and motivations, and intention </a:t>
            </a:r>
          </a:p>
          <a:p>
            <a:r>
              <a:t>to use will be measured after task performance.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 name="Shape 353"/>
          <p:cNvSpPr>
            <a:spLocks noGrp="1" noRot="1" noChangeAspect="1"/>
          </p:cNvSpPr>
          <p:nvPr>
            <p:ph type="sldImg"/>
          </p:nvPr>
        </p:nvSpPr>
        <p:spPr>
          <a:xfrm>
            <a:off x="952500" y="685800"/>
            <a:ext cx="4953000" cy="3429000"/>
          </a:xfrm>
          <a:prstGeom prst="rect">
            <a:avLst/>
          </a:prstGeom>
        </p:spPr>
        <p:txBody>
          <a:bodyPr/>
          <a:lstStyle/>
          <a:p>
            <a:endParaRPr/>
          </a:p>
        </p:txBody>
      </p:sp>
      <p:sp>
        <p:nvSpPr>
          <p:cNvPr id="354" name="Shape 354"/>
          <p:cNvSpPr>
            <a:spLocks noGrp="1"/>
          </p:cNvSpPr>
          <p:nvPr>
            <p:ph type="body" sz="quarter" idx="1"/>
          </p:nvPr>
        </p:nvSpPr>
        <p:spPr>
          <a:prstGeom prst="rect">
            <a:avLst/>
          </a:prstGeom>
        </p:spPr>
        <p:txBody>
          <a:bodyPr/>
          <a:lstStyle/>
          <a:p>
            <a:r>
              <a:t>Data will be gathered from undergraduate student at a University of Hawaii at Manoa who are taking a 300-level</a:t>
            </a:r>
          </a:p>
          <a:p>
            <a:r>
              <a:t>usiness class in summer semester, 2007. The students enrolling the course are primarily juniors. </a:t>
            </a:r>
          </a:p>
          <a:p>
            <a:r>
              <a:t>Undergraduate student groups are ideal for this study because members of this age group (18 to 34) are</a:t>
            </a:r>
          </a:p>
          <a:p>
            <a:r>
              <a:t> the heaviest users of the web(Markets Take Note: The Elusive 18-34 Year-Old is Habitually Online, 2004) </a:t>
            </a:r>
          </a:p>
          <a:p>
            <a:r>
              <a:t>Participation in this study is voluntary.  </a:t>
            </a:r>
          </a:p>
          <a:p>
            <a:r>
              <a:t>Participants will be rewarded $10 for their time and efforts during participation. </a:t>
            </a:r>
          </a:p>
          <a:p>
            <a:r>
              <a:t>To ensure the same familiarity with the site, only the participants who have no experience with EXCITE.COM </a:t>
            </a:r>
          </a:p>
          <a:p>
            <a:r>
              <a:t>will be employed.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 name="Shape 359"/>
          <p:cNvSpPr>
            <a:spLocks noGrp="1" noRot="1" noChangeAspect="1"/>
          </p:cNvSpPr>
          <p:nvPr>
            <p:ph type="sldImg"/>
          </p:nvPr>
        </p:nvSpPr>
        <p:spPr>
          <a:xfrm>
            <a:off x="952500" y="685800"/>
            <a:ext cx="4953000" cy="3429000"/>
          </a:xfrm>
          <a:prstGeom prst="rect">
            <a:avLst/>
          </a:prstGeom>
        </p:spPr>
        <p:txBody>
          <a:bodyPr/>
          <a:lstStyle/>
          <a:p>
            <a:endParaRPr/>
          </a:p>
        </p:txBody>
      </p:sp>
      <p:sp>
        <p:nvSpPr>
          <p:cNvPr id="360" name="Shape 360"/>
          <p:cNvSpPr>
            <a:spLocks noGrp="1"/>
          </p:cNvSpPr>
          <p:nvPr>
            <p:ph type="body" sz="quarter" idx="1"/>
          </p:nvPr>
        </p:nvSpPr>
        <p:spPr>
          <a:prstGeom prst="rect">
            <a:avLst/>
          </a:prstGeom>
        </p:spPr>
        <p:txBody>
          <a:bodyPr/>
          <a:lstStyle/>
          <a:p>
            <a:pPr>
              <a:spcBef>
                <a:spcPts val="300"/>
              </a:spcBef>
              <a:defRPr sz="1000">
                <a:latin typeface="Times New Roman"/>
                <a:ea typeface="Times New Roman"/>
                <a:cs typeface="Times New Roman"/>
                <a:sym typeface="Times New Roman"/>
              </a:defRPr>
            </a:pPr>
            <a:r>
              <a:t>After completing these tasks, subjects will evaluate the quality of the web portal, motivations to use, and intention</a:t>
            </a:r>
          </a:p>
          <a:p>
            <a:pPr>
              <a:spcBef>
                <a:spcPts val="300"/>
              </a:spcBef>
              <a:defRPr sz="1000">
                <a:latin typeface="Times New Roman"/>
                <a:ea typeface="Times New Roman"/>
                <a:cs typeface="Times New Roman"/>
                <a:sym typeface="Times New Roman"/>
              </a:defRPr>
            </a:pPr>
            <a:r>
              <a:t> to use. </a:t>
            </a:r>
          </a:p>
          <a:p>
            <a:pPr>
              <a:spcBef>
                <a:spcPts val="300"/>
              </a:spcBef>
              <a:defRPr sz="1000">
                <a:latin typeface="Times New Roman"/>
                <a:ea typeface="Times New Roman"/>
                <a:cs typeface="Times New Roman"/>
                <a:sym typeface="Times New Roman"/>
              </a:defRPr>
            </a:pPr>
            <a:r>
              <a:t>To measure perceived quality, motivations to use web portals, and intention to use the web portal, self-administered </a:t>
            </a:r>
          </a:p>
          <a:p>
            <a:pPr>
              <a:spcBef>
                <a:spcPts val="300"/>
              </a:spcBef>
              <a:defRPr sz="1000">
                <a:latin typeface="Times New Roman"/>
                <a:ea typeface="Times New Roman"/>
                <a:cs typeface="Times New Roman"/>
                <a:sym typeface="Times New Roman"/>
              </a:defRPr>
            </a:pPr>
            <a:r>
              <a:t>online survey will be done. To evaluate quality of the web portal, the questionnaire will ask participants to rate the extent to</a:t>
            </a:r>
          </a:p>
          <a:p>
            <a:pPr>
              <a:spcBef>
                <a:spcPts val="300"/>
              </a:spcBef>
              <a:defRPr sz="1000">
                <a:latin typeface="Times New Roman"/>
                <a:ea typeface="Times New Roman"/>
                <a:cs typeface="Times New Roman"/>
                <a:sym typeface="Times New Roman"/>
              </a:defRPr>
            </a:pPr>
            <a:r>
              <a:t> which they agree in seven point scale </a:t>
            </a:r>
          </a:p>
          <a:p>
            <a:pPr>
              <a:spcBef>
                <a:spcPts val="300"/>
              </a:spcBef>
              <a:defRPr sz="1000">
                <a:latin typeface="Times New Roman"/>
                <a:ea typeface="Times New Roman"/>
                <a:cs typeface="Times New Roman"/>
                <a:sym typeface="Times New Roman"/>
              </a:defRPr>
            </a:pPr>
            <a:r>
              <a:t> by extremely unlikely, strongly extremely likely). </a:t>
            </a:r>
            <a:r>
              <a:rPr>
                <a:latin typeface="+mn-lt"/>
                <a:ea typeface="+mn-ea"/>
                <a:cs typeface="+mn-cs"/>
                <a:sym typeface="Arial"/>
              </a:rPr>
              <a:t>To measure motivations, Korgaonakar and Wolin’s scale </a:t>
            </a:r>
          </a:p>
          <a:p>
            <a:pPr>
              <a:spcBef>
                <a:spcPts val="300"/>
              </a:spcBef>
              <a:defRPr sz="1000"/>
            </a:pPr>
            <a:r>
              <a:t>(1999) will be used. Each item response will be categorized into a seven–point measure asking subjects to indicate</a:t>
            </a:r>
          </a:p>
          <a:p>
            <a:pPr>
              <a:spcBef>
                <a:spcPts val="300"/>
              </a:spcBef>
              <a:defRPr sz="1000"/>
            </a:pPr>
            <a:r>
              <a:t> the degree to which they agree or not (7:extremely agree, 1:extremely disagree). </a:t>
            </a:r>
          </a:p>
          <a:p>
            <a:pPr>
              <a:defRPr sz="1000"/>
            </a:pPr>
            <a:endParaRPr/>
          </a:p>
          <a:p>
            <a:pPr lvl="1" indent="457200">
              <a:spcBef>
                <a:spcPts val="300"/>
              </a:spcBef>
              <a:defRPr sz="1000"/>
            </a:pPr>
            <a:r>
              <a:t>Participants also will be asked to self-predict their future use of the web portal. To measure the </a:t>
            </a:r>
          </a:p>
          <a:p>
            <a:pPr lvl="1" indent="457200">
              <a:spcBef>
                <a:spcPts val="300"/>
              </a:spcBef>
              <a:defRPr sz="1000"/>
            </a:pPr>
            <a:r>
              <a:t>intention to use, the same technique, will be used as appear in the TAM’s study. The question will be:</a:t>
            </a:r>
          </a:p>
          <a:p>
            <a:pPr lvl="1" indent="457200">
              <a:spcBef>
                <a:spcPts val="300"/>
              </a:spcBef>
              <a:defRPr sz="1000"/>
            </a:pPr>
            <a:r>
              <a:t> “Assuming the web portal available, I predict that I will use it on a regular basis in the future,</a:t>
            </a:r>
          </a:p>
          <a:p>
            <a:pPr lvl="1" indent="457200">
              <a:spcBef>
                <a:spcPts val="300"/>
              </a:spcBef>
              <a:defRPr sz="1000"/>
            </a:pPr>
            <a:r>
              <a:t>” followed seven-point scales (1:extremely unlikely, 7:extremely likely). The questionnaire is in Appendix 10</a:t>
            </a:r>
          </a:p>
          <a:p>
            <a:pPr lvl="1" indent="457200">
              <a:spcBef>
                <a:spcPts val="300"/>
              </a:spcBef>
              <a:defRPr sz="1000"/>
            </a:pPr>
            <a:r>
              <a:t> Subjects will be asked the question again to evaluate intention to use of each of personal, information, and</a:t>
            </a:r>
          </a:p>
          <a:p>
            <a:pPr lvl="1" indent="457200">
              <a:spcBef>
                <a:spcPts val="300"/>
              </a:spcBef>
              <a:defRPr sz="1000"/>
            </a:pPr>
            <a:r>
              <a:t> search services provided by EXCITE.COM in seven-point scales.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 name="Shape 374"/>
          <p:cNvSpPr>
            <a:spLocks noGrp="1" noRot="1" noChangeAspect="1"/>
          </p:cNvSpPr>
          <p:nvPr>
            <p:ph type="sldImg"/>
          </p:nvPr>
        </p:nvSpPr>
        <p:spPr>
          <a:xfrm>
            <a:off x="952500" y="685800"/>
            <a:ext cx="4953000" cy="3429000"/>
          </a:xfrm>
          <a:prstGeom prst="rect">
            <a:avLst/>
          </a:prstGeom>
        </p:spPr>
        <p:txBody>
          <a:bodyPr/>
          <a:lstStyle/>
          <a:p>
            <a:endParaRPr/>
          </a:p>
        </p:txBody>
      </p:sp>
      <p:sp>
        <p:nvSpPr>
          <p:cNvPr id="375" name="Shape 375"/>
          <p:cNvSpPr>
            <a:spLocks noGrp="1"/>
          </p:cNvSpPr>
          <p:nvPr>
            <p:ph type="body" sz="quarter" idx="1"/>
          </p:nvPr>
        </p:nvSpPr>
        <p:spPr>
          <a:prstGeom prst="rect">
            <a:avLst/>
          </a:prstGeom>
        </p:spPr>
        <p:txBody>
          <a:bodyPr/>
          <a:lstStyle/>
          <a:p>
            <a:r>
              <a:t>Among the 21 attributes which web portal quality theoretically consists of, highly related quality attributes varied based on what kind of services participants use a web portal for. </a:t>
            </a:r>
          </a:p>
          <a:p>
            <a:r>
              <a:t>In relation to personal services use, there is a high set-up cost in terms of time when people sign up for a new ID, password, and enter personal information. The high set-up cost may explain the high correlation between ‘speed’ and personal service intention-to-use.</a:t>
            </a:r>
          </a:p>
          <a:p>
            <a:endParaRPr/>
          </a:p>
          <a:p>
            <a:r>
              <a:t>Applicability was the significantly correlated attribute for personal, information, and search service intention-to-use. Applicability refers to whether the information is directly applicable or useful (Eppler, 2005). By the definition, this attribute seems to be related to usefulness. </a:t>
            </a:r>
            <a:r>
              <a:rPr i="1"/>
              <a:t>Usefulness</a:t>
            </a:r>
            <a:r>
              <a:t> is defined as “the quality of being suitable or adaptable to an end” (Roget’s II, 1995). Usefulness is determined by the inherent attributes of the resource and its applicability within specific information-seeking contexts and work tasks (Wilson, 1981). </a:t>
            </a:r>
          </a:p>
          <a:p>
            <a:r>
              <a:t>Lee, Cheung and Chen (2005) tested extrinsic (usefulness and ease of use) and intrinsic (perceived enjoyment) motivations to explain students’ intention-to-use of Internet-based learning mediums. Their study found that perceived usefulness and perceived enjoyment significantly influenced the use of Internet-based learning mediums. Their findings on usefulness are consistent with the findings on applicability in this study.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 name="Shape 380"/>
          <p:cNvSpPr>
            <a:spLocks noGrp="1" noRot="1" noChangeAspect="1"/>
          </p:cNvSpPr>
          <p:nvPr>
            <p:ph type="sldImg"/>
          </p:nvPr>
        </p:nvSpPr>
        <p:spPr>
          <a:xfrm>
            <a:off x="952500" y="685800"/>
            <a:ext cx="4953000" cy="3429000"/>
          </a:xfrm>
          <a:prstGeom prst="rect">
            <a:avLst/>
          </a:prstGeom>
        </p:spPr>
        <p:txBody>
          <a:bodyPr/>
          <a:lstStyle/>
          <a:p>
            <a:endParaRPr/>
          </a:p>
        </p:txBody>
      </p:sp>
      <p:sp>
        <p:nvSpPr>
          <p:cNvPr id="381" name="Shape 381"/>
          <p:cNvSpPr>
            <a:spLocks noGrp="1"/>
          </p:cNvSpPr>
          <p:nvPr>
            <p:ph type="body" sz="quarter" idx="1"/>
          </p:nvPr>
        </p:nvSpPr>
        <p:spPr>
          <a:prstGeom prst="rect">
            <a:avLst/>
          </a:prstGeom>
        </p:spPr>
        <p:txBody>
          <a:bodyPr/>
          <a:lstStyle/>
          <a:p>
            <a:r>
              <a:t>Even though higher level abstract dimensions could be developed to capture the meaning of perceived web portal quality, specific attributes used to infer quality could not be generalized across information products (Ziethml, 1988). The quality attributes from the conceptual dimensions were thus rearranged to create four factors. One primary explanation lies in web portals function as gateways to abundant information on the World Wide Web. Therefore, the four factors (Content relevancy, Communication interactiveness, Information currency, and Instant gratification) seem to reflect the characteristics of web portals. Further studies will be necessary to test those new factors in different types of web portals.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 name="Shape 386"/>
          <p:cNvSpPr>
            <a:spLocks noGrp="1" noRot="1" noChangeAspect="1"/>
          </p:cNvSpPr>
          <p:nvPr>
            <p:ph type="sldImg"/>
          </p:nvPr>
        </p:nvSpPr>
        <p:spPr>
          <a:xfrm>
            <a:off x="952500" y="685800"/>
            <a:ext cx="4953000" cy="3429000"/>
          </a:xfrm>
          <a:prstGeom prst="rect">
            <a:avLst/>
          </a:prstGeom>
        </p:spPr>
        <p:txBody>
          <a:bodyPr/>
          <a:lstStyle/>
          <a:p>
            <a:endParaRPr/>
          </a:p>
        </p:txBody>
      </p:sp>
      <p:sp>
        <p:nvSpPr>
          <p:cNvPr id="387" name="Shape 387"/>
          <p:cNvSpPr>
            <a:spLocks noGrp="1"/>
          </p:cNvSpPr>
          <p:nvPr>
            <p:ph type="body" sz="quarter" idx="1"/>
          </p:nvPr>
        </p:nvSpPr>
        <p:spPr>
          <a:prstGeom prst="rect">
            <a:avLst/>
          </a:prstGeom>
        </p:spPr>
        <p:txBody>
          <a:bodyPr/>
          <a:lstStyle/>
          <a:p>
            <a:r>
              <a:t>The threat to external validity comes from the fact that a field experiment in this study employs a limited numbers of subjects, tasks, and web portal site. The student sample may not represent a large geographical population. Also, the tasks that each subject performed may not represent the actual usage of web portals. The features of three of the web portals chosen for the field experiment also may not represent the features of all web portals. Also, EXCITE.COM is just one example of a web portal, so it does not represent all web portals.</a:t>
            </a:r>
          </a:p>
          <a:p>
            <a:r>
              <a:t>“After only” types of experiments are suseptible to the danger that individuals may respond differently. Thus, differences in their responses may merely reflect individual variations, rather than trends in web portal usage. Another problem may be the influence of the task performed. A specific task may affect perceived quality and intention-to-use differently. In “after only” experiments, Babbie (2007) writes that by repeating the experiment several times, using different groups of people in future studies will strengthen the confidence in the general research conclusion (Babbie, 2007). </a:t>
            </a:r>
          </a:p>
          <a:p>
            <a:r>
              <a:t>Another limitation arises from the inconsistency between behavior and intention. Even though intention-to-use is correlated to actual usage, intention does not perfectly influence actual usage because attitude or behavior can change due to various factors, such as social change, personal norm, moral obligation, perceived behavioral control, habitual behavior, influence of situation or context, etc.</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Default">
    <p:spTree>
      <p:nvGrpSpPr>
        <p:cNvPr id="1" name=""/>
        <p:cNvGrpSpPr/>
        <p:nvPr/>
      </p:nvGrpSpPr>
      <p:grpSpPr>
        <a:xfrm>
          <a:off x="0" y="0"/>
          <a:ext cx="0" cy="0"/>
          <a:chOff x="0" y="0"/>
          <a:chExt cx="0" cy="0"/>
        </a:xfrm>
      </p:grpSpPr>
      <p:sp>
        <p:nvSpPr>
          <p:cNvPr id="11" name="제목 텍스트"/>
          <p:cNvSpPr txBox="1">
            <a:spLocks noGrp="1"/>
          </p:cNvSpPr>
          <p:nvPr>
            <p:ph type="title"/>
          </p:nvPr>
        </p:nvSpPr>
        <p:spPr>
          <a:xfrm>
            <a:off x="742950" y="1997075"/>
            <a:ext cx="8420100" cy="1431925"/>
          </a:xfrm>
          <a:prstGeom prst="rect">
            <a:avLst/>
          </a:prstGeom>
        </p:spPr>
        <p:txBody>
          <a:bodyPr anchor="b"/>
          <a:lstStyle>
            <a:lvl1pPr algn="ctr"/>
          </a:lstStyle>
          <a:p>
            <a:r>
              <a:t>제목 텍스트</a:t>
            </a:r>
          </a:p>
        </p:txBody>
      </p:sp>
      <p:sp>
        <p:nvSpPr>
          <p:cNvPr id="12" name="본문 첫 번째 줄…"/>
          <p:cNvSpPr txBox="1">
            <a:spLocks noGrp="1"/>
          </p:cNvSpPr>
          <p:nvPr>
            <p:ph type="body" sz="quarter" idx="1"/>
          </p:nvPr>
        </p:nvSpPr>
        <p:spPr>
          <a:xfrm>
            <a:off x="1485900" y="3886200"/>
            <a:ext cx="6934200" cy="1752600"/>
          </a:xfrm>
          <a:prstGeom prst="rect">
            <a:avLst/>
          </a:prstGeom>
        </p:spPr>
        <p:txBody>
          <a:bodyPr/>
          <a:lstStyle>
            <a:lvl1pPr marL="0" indent="0" algn="ctr">
              <a:buClrTx/>
              <a:buSzTx/>
              <a:buFontTx/>
              <a:buNone/>
            </a:lvl1pPr>
            <a:lvl2pPr marL="0" indent="0" algn="ctr">
              <a:buClrTx/>
              <a:buSzTx/>
              <a:buFontTx/>
              <a:buNone/>
            </a:lvl2pPr>
            <a:lvl3pPr marL="0" indent="0" algn="ctr">
              <a:buClrTx/>
              <a:buSzTx/>
              <a:buFontTx/>
              <a:buNone/>
            </a:lvl3pPr>
            <a:lvl4pPr marL="0" indent="0" algn="ctr">
              <a:buClrTx/>
              <a:buSzTx/>
              <a:buFontTx/>
              <a:buNone/>
            </a:lvl4pPr>
            <a:lvl5pPr marL="0" indent="0" algn="ctr">
              <a:buClrTx/>
              <a:buSzTx/>
              <a:buFontTx/>
              <a:buNone/>
            </a:lvl5pPr>
          </a:lstStyle>
          <a:p>
            <a:r>
              <a:t>본문 첫 번째 줄</a:t>
            </a:r>
          </a:p>
          <a:p>
            <a:pPr lvl="1"/>
            <a:r>
              <a:t>본문 두 번째 줄</a:t>
            </a:r>
          </a:p>
          <a:p>
            <a:pPr lvl="2"/>
            <a:r>
              <a:t>본문 세 번째 줄</a:t>
            </a:r>
          </a:p>
          <a:p>
            <a:pPr lvl="3"/>
            <a:r>
              <a:t>본문 네 번째 줄</a:t>
            </a:r>
          </a:p>
          <a:p>
            <a:pPr lvl="4"/>
            <a:r>
              <a:t>본문 다섯 번째 줄</a:t>
            </a:r>
          </a:p>
        </p:txBody>
      </p:sp>
      <p:sp>
        <p:nvSpPr>
          <p:cNvPr id="13" name="슬라이드 번호"/>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Default 0">
    <p:spTree>
      <p:nvGrpSpPr>
        <p:cNvPr id="1" name=""/>
        <p:cNvGrpSpPr/>
        <p:nvPr/>
      </p:nvGrpSpPr>
      <p:grpSpPr>
        <a:xfrm>
          <a:off x="0" y="0"/>
          <a:ext cx="0" cy="0"/>
          <a:chOff x="0" y="0"/>
          <a:chExt cx="0" cy="0"/>
        </a:xfrm>
      </p:grpSpPr>
      <p:sp>
        <p:nvSpPr>
          <p:cNvPr id="20" name="제목 텍스트"/>
          <p:cNvSpPr txBox="1">
            <a:spLocks noGrp="1"/>
          </p:cNvSpPr>
          <p:nvPr>
            <p:ph type="title"/>
          </p:nvPr>
        </p:nvSpPr>
        <p:spPr>
          <a:xfrm>
            <a:off x="742950" y="1997075"/>
            <a:ext cx="8420100" cy="1431925"/>
          </a:xfrm>
          <a:prstGeom prst="rect">
            <a:avLst/>
          </a:prstGeom>
        </p:spPr>
        <p:txBody>
          <a:bodyPr anchor="b"/>
          <a:lstStyle>
            <a:lvl1pPr algn="ctr"/>
          </a:lstStyle>
          <a:p>
            <a:r>
              <a:t>제목 텍스트</a:t>
            </a:r>
          </a:p>
        </p:txBody>
      </p:sp>
      <p:sp>
        <p:nvSpPr>
          <p:cNvPr id="21" name="본문 첫 번째 줄…"/>
          <p:cNvSpPr txBox="1">
            <a:spLocks noGrp="1"/>
          </p:cNvSpPr>
          <p:nvPr>
            <p:ph type="body" sz="quarter" idx="1"/>
          </p:nvPr>
        </p:nvSpPr>
        <p:spPr>
          <a:xfrm>
            <a:off x="1485900" y="3886200"/>
            <a:ext cx="6934200" cy="1752600"/>
          </a:xfrm>
          <a:prstGeom prst="rect">
            <a:avLst/>
          </a:prstGeom>
        </p:spPr>
        <p:txBody>
          <a:bodyPr/>
          <a:lstStyle>
            <a:lvl1pPr marL="0" indent="0" algn="ctr">
              <a:buClrTx/>
              <a:buSzTx/>
              <a:buFontTx/>
              <a:buNone/>
            </a:lvl1pPr>
            <a:lvl2pPr marL="0" indent="0" algn="ctr">
              <a:buClrTx/>
              <a:buSzTx/>
              <a:buFontTx/>
              <a:buNone/>
            </a:lvl2pPr>
            <a:lvl3pPr marL="0" indent="0" algn="ctr">
              <a:buClrTx/>
              <a:buSzTx/>
              <a:buFontTx/>
              <a:buNone/>
            </a:lvl3pPr>
            <a:lvl4pPr marL="0" indent="0" algn="ctr">
              <a:buClrTx/>
              <a:buSzTx/>
              <a:buFontTx/>
              <a:buNone/>
            </a:lvl4pPr>
            <a:lvl5pPr marL="0" indent="0" algn="ctr">
              <a:buClrTx/>
              <a:buSzTx/>
              <a:buFontTx/>
              <a:buNone/>
            </a:lvl5pPr>
          </a:lstStyle>
          <a:p>
            <a:r>
              <a:t>본문 첫 번째 줄</a:t>
            </a:r>
          </a:p>
          <a:p>
            <a:pPr lvl="1"/>
            <a:r>
              <a:t>본문 두 번째 줄</a:t>
            </a:r>
          </a:p>
          <a:p>
            <a:pPr lvl="2"/>
            <a:r>
              <a:t>본문 세 번째 줄</a:t>
            </a:r>
          </a:p>
          <a:p>
            <a:pPr lvl="3"/>
            <a:r>
              <a:t>본문 네 번째 줄</a:t>
            </a:r>
          </a:p>
          <a:p>
            <a:pPr lvl="4"/>
            <a:r>
              <a:t>본문 다섯 번째 줄</a:t>
            </a:r>
          </a:p>
        </p:txBody>
      </p:sp>
      <p:sp>
        <p:nvSpPr>
          <p:cNvPr id="22" name="슬라이드 번호"/>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29" name="제목 텍스트"/>
          <p:cNvSpPr txBox="1">
            <a:spLocks noGrp="1"/>
          </p:cNvSpPr>
          <p:nvPr>
            <p:ph type="title"/>
          </p:nvPr>
        </p:nvSpPr>
        <p:spPr>
          <a:prstGeom prst="rect">
            <a:avLst/>
          </a:prstGeom>
        </p:spPr>
        <p:txBody>
          <a:bodyPr/>
          <a:lstStyle/>
          <a:p>
            <a:r>
              <a:t>제목 텍스트</a:t>
            </a:r>
          </a:p>
        </p:txBody>
      </p:sp>
      <p:sp>
        <p:nvSpPr>
          <p:cNvPr id="30" name="본문 첫 번째 줄…"/>
          <p:cNvSpPr txBox="1">
            <a:spLocks noGrp="1"/>
          </p:cNvSpPr>
          <p:nvPr>
            <p:ph type="body" idx="1"/>
          </p:nvPr>
        </p:nvSpPr>
        <p:spPr>
          <a:prstGeom prst="rect">
            <a:avLst/>
          </a:prstGeom>
        </p:spPr>
        <p:txBody>
          <a:bodyPr/>
          <a:lstStyle/>
          <a:p>
            <a:r>
              <a:t>본문 첫 번째 줄</a:t>
            </a:r>
          </a:p>
          <a:p>
            <a:pPr lvl="1"/>
            <a:r>
              <a:t>본문 두 번째 줄</a:t>
            </a:r>
          </a:p>
          <a:p>
            <a:pPr lvl="2"/>
            <a:r>
              <a:t>본문 세 번째 줄</a:t>
            </a:r>
          </a:p>
          <a:p>
            <a:pPr lvl="3"/>
            <a:r>
              <a:t>본문 네 번째 줄</a:t>
            </a:r>
          </a:p>
          <a:p>
            <a:pPr lvl="4"/>
            <a:r>
              <a:t>본문 다섯 번째 줄</a:t>
            </a:r>
          </a:p>
        </p:txBody>
      </p:sp>
      <p:sp>
        <p:nvSpPr>
          <p:cNvPr id="31" name="슬라이드 번호"/>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Default 0">
    <p:spTree>
      <p:nvGrpSpPr>
        <p:cNvPr id="1" name=""/>
        <p:cNvGrpSpPr/>
        <p:nvPr/>
      </p:nvGrpSpPr>
      <p:grpSpPr>
        <a:xfrm>
          <a:off x="0" y="0"/>
          <a:ext cx="0" cy="0"/>
          <a:chOff x="0" y="0"/>
          <a:chExt cx="0" cy="0"/>
        </a:xfrm>
      </p:grpSpPr>
      <p:sp>
        <p:nvSpPr>
          <p:cNvPr id="38" name="제목 텍스트"/>
          <p:cNvSpPr txBox="1">
            <a:spLocks noGrp="1"/>
          </p:cNvSpPr>
          <p:nvPr>
            <p:ph type="title"/>
          </p:nvPr>
        </p:nvSpPr>
        <p:spPr>
          <a:prstGeom prst="rect">
            <a:avLst/>
          </a:prstGeom>
        </p:spPr>
        <p:txBody>
          <a:bodyPr/>
          <a:lstStyle/>
          <a:p>
            <a:r>
              <a:t>제목 텍스트</a:t>
            </a:r>
          </a:p>
        </p:txBody>
      </p:sp>
      <p:sp>
        <p:nvSpPr>
          <p:cNvPr id="39" name="본문 첫 번째 줄…"/>
          <p:cNvSpPr txBox="1">
            <a:spLocks noGrp="1"/>
          </p:cNvSpPr>
          <p:nvPr>
            <p:ph type="body" idx="1"/>
          </p:nvPr>
        </p:nvSpPr>
        <p:spPr>
          <a:prstGeom prst="rect">
            <a:avLst/>
          </a:prstGeom>
        </p:spPr>
        <p:txBody>
          <a:bodyPr/>
          <a:lstStyle/>
          <a:p>
            <a:r>
              <a:t>본문 첫 번째 줄</a:t>
            </a:r>
          </a:p>
          <a:p>
            <a:pPr lvl="1"/>
            <a:r>
              <a:t>본문 두 번째 줄</a:t>
            </a:r>
          </a:p>
          <a:p>
            <a:pPr lvl="2"/>
            <a:r>
              <a:t>본문 세 번째 줄</a:t>
            </a:r>
          </a:p>
          <a:p>
            <a:pPr lvl="3"/>
            <a:r>
              <a:t>본문 네 번째 줄</a:t>
            </a:r>
          </a:p>
          <a:p>
            <a:pPr lvl="4"/>
            <a:r>
              <a:t>본문 다섯 번째 줄</a:t>
            </a:r>
          </a:p>
        </p:txBody>
      </p:sp>
      <p:sp>
        <p:nvSpPr>
          <p:cNvPr id="40" name="슬라이드 번호"/>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47" name="제목 텍스트"/>
          <p:cNvSpPr txBox="1">
            <a:spLocks noGrp="1"/>
          </p:cNvSpPr>
          <p:nvPr>
            <p:ph type="title"/>
          </p:nvPr>
        </p:nvSpPr>
        <p:spPr>
          <a:prstGeom prst="rect">
            <a:avLst/>
          </a:prstGeom>
        </p:spPr>
        <p:txBody>
          <a:bodyPr/>
          <a:lstStyle/>
          <a:p>
            <a:r>
              <a:t>제목 텍스트</a:t>
            </a:r>
          </a:p>
        </p:txBody>
      </p:sp>
      <p:sp>
        <p:nvSpPr>
          <p:cNvPr id="48" name="슬라이드 번호"/>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55" name="제목 텍스트"/>
          <p:cNvSpPr txBox="1">
            <a:spLocks noGrp="1"/>
          </p:cNvSpPr>
          <p:nvPr>
            <p:ph type="title"/>
          </p:nvPr>
        </p:nvSpPr>
        <p:spPr>
          <a:prstGeom prst="rect">
            <a:avLst/>
          </a:prstGeom>
        </p:spPr>
        <p:txBody>
          <a:bodyPr/>
          <a:lstStyle/>
          <a:p>
            <a:r>
              <a:t>제목 텍스트</a:t>
            </a:r>
          </a:p>
        </p:txBody>
      </p:sp>
      <p:sp>
        <p:nvSpPr>
          <p:cNvPr id="56" name="본문 첫 번째 줄…"/>
          <p:cNvSpPr txBox="1">
            <a:spLocks noGrp="1"/>
          </p:cNvSpPr>
          <p:nvPr>
            <p:ph type="body" idx="1"/>
          </p:nvPr>
        </p:nvSpPr>
        <p:spPr>
          <a:prstGeom prst="rect">
            <a:avLst/>
          </a:prstGeom>
        </p:spPr>
        <p:txBody>
          <a:bodyPr/>
          <a:lstStyle/>
          <a:p>
            <a:r>
              <a:t>본문 첫 번째 줄</a:t>
            </a:r>
          </a:p>
          <a:p>
            <a:pPr lvl="1"/>
            <a:r>
              <a:t>본문 두 번째 줄</a:t>
            </a:r>
          </a:p>
          <a:p>
            <a:pPr lvl="2"/>
            <a:r>
              <a:t>본문 세 번째 줄</a:t>
            </a:r>
          </a:p>
          <a:p>
            <a:pPr lvl="3"/>
            <a:r>
              <a:t>본문 네 번째 줄</a:t>
            </a:r>
          </a:p>
          <a:p>
            <a:pPr lvl="4"/>
            <a:r>
              <a:t>본문 다섯 번째 줄</a:t>
            </a:r>
          </a:p>
        </p:txBody>
      </p:sp>
      <p:sp>
        <p:nvSpPr>
          <p:cNvPr id="57" name="슬라이드 번호"/>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64" name="제목 텍스트"/>
          <p:cNvSpPr txBox="1">
            <a:spLocks noGrp="1"/>
          </p:cNvSpPr>
          <p:nvPr>
            <p:ph type="title"/>
          </p:nvPr>
        </p:nvSpPr>
        <p:spPr>
          <a:prstGeom prst="rect">
            <a:avLst/>
          </a:prstGeom>
        </p:spPr>
        <p:txBody>
          <a:bodyPr/>
          <a:lstStyle/>
          <a:p>
            <a:r>
              <a:t>제목 텍스트</a:t>
            </a:r>
          </a:p>
        </p:txBody>
      </p:sp>
      <p:sp>
        <p:nvSpPr>
          <p:cNvPr id="65" name="본문 첫 번째 줄…"/>
          <p:cNvSpPr txBox="1">
            <a:spLocks noGrp="1"/>
          </p:cNvSpPr>
          <p:nvPr>
            <p:ph type="body" sz="half" idx="1"/>
          </p:nvPr>
        </p:nvSpPr>
        <p:spPr>
          <a:xfrm>
            <a:off x="495300" y="1905000"/>
            <a:ext cx="4375150" cy="4114800"/>
          </a:xfrm>
          <a:prstGeom prst="rect">
            <a:avLst/>
          </a:prstGeom>
        </p:spPr>
        <p:txBody>
          <a:bodyPr/>
          <a:lstStyle/>
          <a:p>
            <a:r>
              <a:t>본문 첫 번째 줄</a:t>
            </a:r>
          </a:p>
          <a:p>
            <a:pPr lvl="1"/>
            <a:r>
              <a:t>본문 두 번째 줄</a:t>
            </a:r>
          </a:p>
          <a:p>
            <a:pPr lvl="2"/>
            <a:r>
              <a:t>본문 세 번째 줄</a:t>
            </a:r>
          </a:p>
          <a:p>
            <a:pPr lvl="3"/>
            <a:r>
              <a:t>본문 네 번째 줄</a:t>
            </a:r>
          </a:p>
          <a:p>
            <a:pPr lvl="4"/>
            <a:r>
              <a:t>본문 다섯 번째 줄</a:t>
            </a:r>
          </a:p>
        </p:txBody>
      </p:sp>
      <p:sp>
        <p:nvSpPr>
          <p:cNvPr id="66" name="슬라이드 번호"/>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Default 0">
    <p:spTree>
      <p:nvGrpSpPr>
        <p:cNvPr id="1" name=""/>
        <p:cNvGrpSpPr/>
        <p:nvPr/>
      </p:nvGrpSpPr>
      <p:grpSpPr>
        <a:xfrm>
          <a:off x="0" y="0"/>
          <a:ext cx="0" cy="0"/>
          <a:chOff x="0" y="0"/>
          <a:chExt cx="0" cy="0"/>
        </a:xfrm>
      </p:grpSpPr>
      <p:sp>
        <p:nvSpPr>
          <p:cNvPr id="73" name="제목 텍스트"/>
          <p:cNvSpPr txBox="1">
            <a:spLocks noGrp="1"/>
          </p:cNvSpPr>
          <p:nvPr>
            <p:ph type="title"/>
          </p:nvPr>
        </p:nvSpPr>
        <p:spPr>
          <a:prstGeom prst="rect">
            <a:avLst/>
          </a:prstGeom>
        </p:spPr>
        <p:txBody>
          <a:bodyPr/>
          <a:lstStyle/>
          <a:p>
            <a:r>
              <a:t>제목 텍스트</a:t>
            </a:r>
          </a:p>
        </p:txBody>
      </p:sp>
      <p:sp>
        <p:nvSpPr>
          <p:cNvPr id="74" name="본문 첫 번째 줄…"/>
          <p:cNvSpPr txBox="1">
            <a:spLocks noGrp="1"/>
          </p:cNvSpPr>
          <p:nvPr>
            <p:ph type="body" sz="half" idx="1"/>
          </p:nvPr>
        </p:nvSpPr>
        <p:spPr>
          <a:xfrm>
            <a:off x="495300" y="1905000"/>
            <a:ext cx="4375150" cy="4114800"/>
          </a:xfrm>
          <a:prstGeom prst="rect">
            <a:avLst/>
          </a:prstGeom>
        </p:spPr>
        <p:txBody>
          <a:bodyPr/>
          <a:lstStyle/>
          <a:p>
            <a:r>
              <a:t>본문 첫 번째 줄</a:t>
            </a:r>
          </a:p>
          <a:p>
            <a:pPr lvl="1"/>
            <a:r>
              <a:t>본문 두 번째 줄</a:t>
            </a:r>
          </a:p>
          <a:p>
            <a:pPr lvl="2"/>
            <a:r>
              <a:t>본문 세 번째 줄</a:t>
            </a:r>
          </a:p>
          <a:p>
            <a:pPr lvl="3"/>
            <a:r>
              <a:t>본문 네 번째 줄</a:t>
            </a:r>
          </a:p>
          <a:p>
            <a:pPr lvl="4"/>
            <a:r>
              <a:t>본문 다섯 번째 줄</a:t>
            </a:r>
          </a:p>
        </p:txBody>
      </p:sp>
      <p:sp>
        <p:nvSpPr>
          <p:cNvPr id="75" name="슬라이드 번호"/>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82" name="제목 텍스트"/>
          <p:cNvSpPr txBox="1">
            <a:spLocks noGrp="1"/>
          </p:cNvSpPr>
          <p:nvPr>
            <p:ph type="title"/>
          </p:nvPr>
        </p:nvSpPr>
        <p:spPr>
          <a:prstGeom prst="rect">
            <a:avLst/>
          </a:prstGeom>
        </p:spPr>
        <p:txBody>
          <a:bodyPr/>
          <a:lstStyle/>
          <a:p>
            <a:r>
              <a:t>제목 텍스트</a:t>
            </a:r>
          </a:p>
        </p:txBody>
      </p:sp>
      <p:sp>
        <p:nvSpPr>
          <p:cNvPr id="83" name="본문 첫 번째 줄…"/>
          <p:cNvSpPr txBox="1">
            <a:spLocks noGrp="1"/>
          </p:cNvSpPr>
          <p:nvPr>
            <p:ph type="body" sz="half" idx="1"/>
          </p:nvPr>
        </p:nvSpPr>
        <p:spPr>
          <a:xfrm>
            <a:off x="495300" y="1905000"/>
            <a:ext cx="4375150" cy="4114800"/>
          </a:xfrm>
          <a:prstGeom prst="rect">
            <a:avLst/>
          </a:prstGeom>
        </p:spPr>
        <p:txBody>
          <a:bodyPr/>
          <a:lstStyle/>
          <a:p>
            <a:r>
              <a:t>본문 첫 번째 줄</a:t>
            </a:r>
          </a:p>
          <a:p>
            <a:pPr lvl="1"/>
            <a:r>
              <a:t>본문 두 번째 줄</a:t>
            </a:r>
          </a:p>
          <a:p>
            <a:pPr lvl="2"/>
            <a:r>
              <a:t>본문 세 번째 줄</a:t>
            </a:r>
          </a:p>
          <a:p>
            <a:pPr lvl="3"/>
            <a:r>
              <a:t>본문 네 번째 줄</a:t>
            </a:r>
          </a:p>
          <a:p>
            <a:pPr lvl="4"/>
            <a:r>
              <a:t>본문 다섯 번째 줄</a:t>
            </a:r>
          </a:p>
        </p:txBody>
      </p:sp>
      <p:sp>
        <p:nvSpPr>
          <p:cNvPr id="84" name="슬라이드 번호"/>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91" name="제목 텍스트"/>
          <p:cNvSpPr txBox="1">
            <a:spLocks noGrp="1"/>
          </p:cNvSpPr>
          <p:nvPr>
            <p:ph type="title"/>
          </p:nvPr>
        </p:nvSpPr>
        <p:spPr>
          <a:prstGeom prst="rect">
            <a:avLst/>
          </a:prstGeom>
        </p:spPr>
        <p:txBody>
          <a:bodyPr/>
          <a:lstStyle/>
          <a:p>
            <a:r>
              <a:t>제목 텍스트</a:t>
            </a:r>
          </a:p>
        </p:txBody>
      </p:sp>
      <p:sp>
        <p:nvSpPr>
          <p:cNvPr id="92" name="슬라이드 번호"/>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Title and Content">
    <p:bg>
      <p:bgPr>
        <a:gradFill flip="none" rotWithShape="1">
          <a:gsLst>
            <a:gs pos="0">
              <a:srgbClr val="FFFFFF"/>
            </a:gs>
            <a:gs pos="100000">
              <a:srgbClr val="DFE8C4"/>
            </a:gs>
          </a:gsLst>
          <a:path path="circle">
            <a:fillToRect l="50000" t="50000" r="50000" b="50000"/>
          </a:path>
        </a:gradFill>
        <a:effectLst/>
      </p:bgPr>
    </p:bg>
    <p:spTree>
      <p:nvGrpSpPr>
        <p:cNvPr id="1" name=""/>
        <p:cNvGrpSpPr/>
        <p:nvPr/>
      </p:nvGrpSpPr>
      <p:grpSpPr>
        <a:xfrm>
          <a:off x="0" y="0"/>
          <a:ext cx="0" cy="0"/>
          <a:chOff x="0" y="0"/>
          <a:chExt cx="0" cy="0"/>
        </a:xfrm>
      </p:grpSpPr>
      <p:grpSp>
        <p:nvGrpSpPr>
          <p:cNvPr id="111" name="Group 22"/>
          <p:cNvGrpSpPr/>
          <p:nvPr/>
        </p:nvGrpSpPr>
        <p:grpSpPr>
          <a:xfrm>
            <a:off x="0" y="828674"/>
            <a:ext cx="2316858" cy="5393887"/>
            <a:chOff x="0" y="0"/>
            <a:chExt cx="2316856" cy="5393885"/>
          </a:xfrm>
        </p:grpSpPr>
        <p:sp>
          <p:nvSpPr>
            <p:cNvPr id="99" name="Freeform 11"/>
            <p:cNvSpPr/>
            <p:nvPr/>
          </p:nvSpPr>
          <p:spPr>
            <a:xfrm>
              <a:off x="-1" y="1906485"/>
              <a:ext cx="81773" cy="50880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9636" y="18582"/>
                    <a:pt x="18655" y="15724"/>
                    <a:pt x="16691" y="12706"/>
                  </a:cubicBezTo>
                  <a:cubicBezTo>
                    <a:pt x="10800" y="8576"/>
                    <a:pt x="5891" y="4288"/>
                    <a:pt x="0" y="0"/>
                  </a:cubicBezTo>
                  <a:cubicBezTo>
                    <a:pt x="0" y="5559"/>
                    <a:pt x="0" y="5559"/>
                    <a:pt x="0" y="5559"/>
                  </a:cubicBezTo>
                  <a:cubicBezTo>
                    <a:pt x="5891" y="10165"/>
                    <a:pt x="12764" y="14929"/>
                    <a:pt x="19636" y="19694"/>
                  </a:cubicBezTo>
                  <a:cubicBezTo>
                    <a:pt x="19636" y="20329"/>
                    <a:pt x="20618" y="20965"/>
                    <a:pt x="21600" y="21600"/>
                  </a:cubicBezTo>
                  <a:close/>
                </a:path>
              </a:pathLst>
            </a:custGeom>
            <a:solidFill>
              <a:srgbClr val="766F54">
                <a:alpha val="20000"/>
              </a:srgbClr>
            </a:solidFill>
            <a:ln w="12700" cap="flat">
              <a:noFill/>
              <a:miter lim="400000"/>
            </a:ln>
            <a:effectLst/>
          </p:spPr>
          <p:txBody>
            <a:bodyPr wrap="square" lIns="37147" tIns="37147" rIns="37147" bIns="37147" numCol="1" anchor="t">
              <a:noAutofit/>
            </a:bodyPr>
            <a:lstStyle/>
            <a:p>
              <a:pPr defTabSz="457200">
                <a:defRPr sz="1800">
                  <a:latin typeface="Century Gothic"/>
                  <a:ea typeface="Century Gothic"/>
                  <a:cs typeface="Century Gothic"/>
                  <a:sym typeface="Century Gothic"/>
                </a:defRPr>
              </a:pPr>
              <a:endParaRPr/>
            </a:p>
          </p:txBody>
        </p:sp>
        <p:sp>
          <p:nvSpPr>
            <p:cNvPr id="100" name="Freeform 12"/>
            <p:cNvSpPr/>
            <p:nvPr/>
          </p:nvSpPr>
          <p:spPr>
            <a:xfrm>
              <a:off x="104486" y="2378942"/>
              <a:ext cx="525458" cy="1886801"/>
            </a:xfrm>
            <a:custGeom>
              <a:avLst/>
              <a:gdLst/>
              <a:ahLst/>
              <a:cxnLst>
                <a:cxn ang="0">
                  <a:pos x="wd2" y="hd2"/>
                </a:cxn>
                <a:cxn ang="5400000">
                  <a:pos x="wd2" y="hd2"/>
                </a:cxn>
                <a:cxn ang="10800000">
                  <a:pos x="wd2" y="hd2"/>
                </a:cxn>
                <a:cxn ang="16200000">
                  <a:pos x="wd2" y="hd2"/>
                </a:cxn>
              </a:cxnLst>
              <a:rect l="0" t="0" r="r" b="b"/>
              <a:pathLst>
                <a:path w="21600" h="21600" extrusionOk="0">
                  <a:moveTo>
                    <a:pt x="13269" y="15000"/>
                  </a:moveTo>
                  <a:cubicBezTo>
                    <a:pt x="15891" y="17229"/>
                    <a:pt x="18514" y="19414"/>
                    <a:pt x="21446" y="21600"/>
                  </a:cubicBezTo>
                  <a:cubicBezTo>
                    <a:pt x="21446" y="21214"/>
                    <a:pt x="21446" y="20871"/>
                    <a:pt x="21600" y="20486"/>
                  </a:cubicBezTo>
                  <a:cubicBezTo>
                    <a:pt x="19131" y="18643"/>
                    <a:pt x="16817" y="16757"/>
                    <a:pt x="14657" y="14871"/>
                  </a:cubicBezTo>
                  <a:cubicBezTo>
                    <a:pt x="8949" y="9986"/>
                    <a:pt x="4166" y="5014"/>
                    <a:pt x="0" y="0"/>
                  </a:cubicBezTo>
                  <a:cubicBezTo>
                    <a:pt x="309" y="857"/>
                    <a:pt x="617" y="1757"/>
                    <a:pt x="926" y="2614"/>
                  </a:cubicBezTo>
                  <a:cubicBezTo>
                    <a:pt x="4629" y="6771"/>
                    <a:pt x="8640" y="10929"/>
                    <a:pt x="13269" y="15000"/>
                  </a:cubicBezTo>
                  <a:close/>
                </a:path>
              </a:pathLst>
            </a:custGeom>
            <a:solidFill>
              <a:srgbClr val="766F54">
                <a:alpha val="20000"/>
              </a:srgbClr>
            </a:solidFill>
            <a:ln w="12700" cap="flat">
              <a:noFill/>
              <a:miter lim="400000"/>
            </a:ln>
            <a:effectLst/>
          </p:spPr>
          <p:txBody>
            <a:bodyPr wrap="square" lIns="37147" tIns="37147" rIns="37147" bIns="37147" numCol="1" anchor="t">
              <a:noAutofit/>
            </a:bodyPr>
            <a:lstStyle/>
            <a:p>
              <a:pPr defTabSz="457200">
                <a:defRPr sz="1800">
                  <a:latin typeface="Century Gothic"/>
                  <a:ea typeface="Century Gothic"/>
                  <a:cs typeface="Century Gothic"/>
                  <a:sym typeface="Century Gothic"/>
                </a:defRPr>
              </a:pPr>
              <a:endParaRPr/>
            </a:p>
          </p:txBody>
        </p:sp>
        <p:sp>
          <p:nvSpPr>
            <p:cNvPr id="101" name="Freeform 13"/>
            <p:cNvSpPr/>
            <p:nvPr/>
          </p:nvSpPr>
          <p:spPr>
            <a:xfrm>
              <a:off x="655686" y="4239998"/>
              <a:ext cx="495172" cy="1153887"/>
            </a:xfrm>
            <a:custGeom>
              <a:avLst/>
              <a:gdLst/>
              <a:ahLst/>
              <a:cxnLst>
                <a:cxn ang="0">
                  <a:pos x="wd2" y="hd2"/>
                </a:cxn>
                <a:cxn ang="5400000">
                  <a:pos x="wd2" y="hd2"/>
                </a:cxn>
                <a:cxn ang="10800000">
                  <a:pos x="wd2" y="hd2"/>
                </a:cxn>
                <a:cxn ang="16200000">
                  <a:pos x="wd2" y="hd2"/>
                </a:cxn>
              </a:cxnLst>
              <a:rect l="0" t="0" r="r" b="b"/>
              <a:pathLst>
                <a:path w="21600" h="21600" extrusionOk="0">
                  <a:moveTo>
                    <a:pt x="1309" y="1543"/>
                  </a:moveTo>
                  <a:cubicBezTo>
                    <a:pt x="818" y="1052"/>
                    <a:pt x="327" y="561"/>
                    <a:pt x="0" y="0"/>
                  </a:cubicBezTo>
                  <a:cubicBezTo>
                    <a:pt x="0" y="701"/>
                    <a:pt x="0" y="1332"/>
                    <a:pt x="0" y="2034"/>
                  </a:cubicBezTo>
                  <a:cubicBezTo>
                    <a:pt x="3436" y="5961"/>
                    <a:pt x="7200" y="9818"/>
                    <a:pt x="11127" y="13605"/>
                  </a:cubicBezTo>
                  <a:cubicBezTo>
                    <a:pt x="13909" y="16270"/>
                    <a:pt x="17018" y="18935"/>
                    <a:pt x="20127" y="21600"/>
                  </a:cubicBezTo>
                  <a:cubicBezTo>
                    <a:pt x="21600" y="21600"/>
                    <a:pt x="21600" y="21600"/>
                    <a:pt x="21600" y="21600"/>
                  </a:cubicBezTo>
                  <a:cubicBezTo>
                    <a:pt x="18491" y="18865"/>
                    <a:pt x="15382" y="16130"/>
                    <a:pt x="12600" y="13325"/>
                  </a:cubicBezTo>
                  <a:cubicBezTo>
                    <a:pt x="8509" y="9468"/>
                    <a:pt x="4745" y="5540"/>
                    <a:pt x="1309" y="1543"/>
                  </a:cubicBezTo>
                  <a:close/>
                </a:path>
              </a:pathLst>
            </a:custGeom>
            <a:solidFill>
              <a:srgbClr val="766F54">
                <a:alpha val="20000"/>
              </a:srgbClr>
            </a:solidFill>
            <a:ln w="12700" cap="flat">
              <a:noFill/>
              <a:miter lim="400000"/>
            </a:ln>
            <a:effectLst/>
          </p:spPr>
          <p:txBody>
            <a:bodyPr wrap="square" lIns="37147" tIns="37147" rIns="37147" bIns="37147" numCol="1" anchor="t">
              <a:noAutofit/>
            </a:bodyPr>
            <a:lstStyle/>
            <a:p>
              <a:pPr defTabSz="457200">
                <a:defRPr sz="1800">
                  <a:latin typeface="Century Gothic"/>
                  <a:ea typeface="Century Gothic"/>
                  <a:cs typeface="Century Gothic"/>
                  <a:sym typeface="Century Gothic"/>
                </a:defRPr>
              </a:pPr>
              <a:endParaRPr/>
            </a:p>
          </p:txBody>
        </p:sp>
        <p:sp>
          <p:nvSpPr>
            <p:cNvPr id="102" name="Freeform 14"/>
            <p:cNvSpPr/>
            <p:nvPr/>
          </p:nvSpPr>
          <p:spPr>
            <a:xfrm>
              <a:off x="779857" y="5098599"/>
              <a:ext cx="139315" cy="295287"/>
            </a:xfrm>
            <a:custGeom>
              <a:avLst/>
              <a:gdLst/>
              <a:ahLst/>
              <a:cxnLst>
                <a:cxn ang="0">
                  <a:pos x="wd2" y="hd2"/>
                </a:cxn>
                <a:cxn ang="5400000">
                  <a:pos x="wd2" y="hd2"/>
                </a:cxn>
                <a:cxn ang="10800000">
                  <a:pos x="wd2" y="hd2"/>
                </a:cxn>
                <a:cxn ang="16200000">
                  <a:pos x="wd2" y="hd2"/>
                </a:cxn>
              </a:cxnLst>
              <a:rect l="0" t="0" r="r" b="b"/>
              <a:pathLst>
                <a:path w="21600" h="21600" extrusionOk="0">
                  <a:moveTo>
                    <a:pt x="16346" y="21600"/>
                  </a:moveTo>
                  <a:cubicBezTo>
                    <a:pt x="21600" y="21600"/>
                    <a:pt x="21600" y="21600"/>
                    <a:pt x="21600" y="21600"/>
                  </a:cubicBezTo>
                  <a:cubicBezTo>
                    <a:pt x="14011" y="14491"/>
                    <a:pt x="7005" y="7382"/>
                    <a:pt x="0" y="0"/>
                  </a:cubicBezTo>
                  <a:cubicBezTo>
                    <a:pt x="4670" y="7382"/>
                    <a:pt x="9924" y="14491"/>
                    <a:pt x="16346" y="21600"/>
                  </a:cubicBezTo>
                  <a:close/>
                </a:path>
              </a:pathLst>
            </a:custGeom>
            <a:solidFill>
              <a:srgbClr val="766F54">
                <a:alpha val="20000"/>
              </a:srgbClr>
            </a:solidFill>
            <a:ln w="12700" cap="flat">
              <a:noFill/>
              <a:miter lim="400000"/>
            </a:ln>
            <a:effectLst/>
          </p:spPr>
          <p:txBody>
            <a:bodyPr wrap="square" lIns="37147" tIns="37147" rIns="37147" bIns="37147" numCol="1" anchor="t">
              <a:noAutofit/>
            </a:bodyPr>
            <a:lstStyle/>
            <a:p>
              <a:pPr defTabSz="457200">
                <a:defRPr sz="1800">
                  <a:latin typeface="Century Gothic"/>
                  <a:ea typeface="Century Gothic"/>
                  <a:cs typeface="Century Gothic"/>
                  <a:sym typeface="Century Gothic"/>
                </a:defRPr>
              </a:pPr>
              <a:endParaRPr/>
            </a:p>
          </p:txBody>
        </p:sp>
        <p:sp>
          <p:nvSpPr>
            <p:cNvPr id="103" name="Freeform 15"/>
            <p:cNvSpPr/>
            <p:nvPr/>
          </p:nvSpPr>
          <p:spPr>
            <a:xfrm>
              <a:off x="81771" y="2415285"/>
              <a:ext cx="667801" cy="2704515"/>
            </a:xfrm>
            <a:custGeom>
              <a:avLst/>
              <a:gdLst/>
              <a:ahLst/>
              <a:cxnLst>
                <a:cxn ang="0">
                  <a:pos x="wd2" y="hd2"/>
                </a:cxn>
                <a:cxn ang="5400000">
                  <a:pos x="wd2" y="hd2"/>
                </a:cxn>
                <a:cxn ang="10800000">
                  <a:pos x="wd2" y="hd2"/>
                </a:cxn>
                <a:cxn ang="16200000">
                  <a:pos x="wd2" y="hd2"/>
                </a:cxn>
              </a:cxnLst>
              <a:rect l="0" t="0" r="r" b="b"/>
              <a:pathLst>
                <a:path w="21600" h="21600" extrusionOk="0">
                  <a:moveTo>
                    <a:pt x="19658" y="19745"/>
                  </a:moveTo>
                  <a:cubicBezTo>
                    <a:pt x="17596" y="18489"/>
                    <a:pt x="15775" y="17232"/>
                    <a:pt x="14076" y="15976"/>
                  </a:cubicBezTo>
                  <a:cubicBezTo>
                    <a:pt x="10193" y="13074"/>
                    <a:pt x="7160" y="10082"/>
                    <a:pt x="4854" y="7060"/>
                  </a:cubicBezTo>
                  <a:cubicBezTo>
                    <a:pt x="3519" y="5235"/>
                    <a:pt x="2427" y="3381"/>
                    <a:pt x="1456" y="1526"/>
                  </a:cubicBezTo>
                  <a:cubicBezTo>
                    <a:pt x="971" y="1017"/>
                    <a:pt x="485" y="509"/>
                    <a:pt x="0" y="0"/>
                  </a:cubicBezTo>
                  <a:cubicBezTo>
                    <a:pt x="971" y="2363"/>
                    <a:pt x="2306" y="4757"/>
                    <a:pt x="4004" y="7090"/>
                  </a:cubicBezTo>
                  <a:cubicBezTo>
                    <a:pt x="6189" y="10142"/>
                    <a:pt x="9222" y="13134"/>
                    <a:pt x="12984" y="16065"/>
                  </a:cubicBezTo>
                  <a:cubicBezTo>
                    <a:pt x="14926" y="17531"/>
                    <a:pt x="17110" y="18967"/>
                    <a:pt x="19416" y="20373"/>
                  </a:cubicBezTo>
                  <a:cubicBezTo>
                    <a:pt x="20144" y="20792"/>
                    <a:pt x="20872" y="21181"/>
                    <a:pt x="21600" y="21600"/>
                  </a:cubicBezTo>
                  <a:cubicBezTo>
                    <a:pt x="21357" y="21450"/>
                    <a:pt x="21236" y="21331"/>
                    <a:pt x="21115" y="21181"/>
                  </a:cubicBezTo>
                  <a:cubicBezTo>
                    <a:pt x="20508" y="20702"/>
                    <a:pt x="20022" y="20224"/>
                    <a:pt x="19658" y="19745"/>
                  </a:cubicBezTo>
                  <a:close/>
                </a:path>
              </a:pathLst>
            </a:custGeom>
            <a:solidFill>
              <a:srgbClr val="766F54">
                <a:alpha val="20000"/>
              </a:srgbClr>
            </a:solidFill>
            <a:ln w="12700" cap="flat">
              <a:noFill/>
              <a:miter lim="400000"/>
            </a:ln>
            <a:effectLst/>
          </p:spPr>
          <p:txBody>
            <a:bodyPr wrap="square" lIns="37147" tIns="37147" rIns="37147" bIns="37147" numCol="1" anchor="t">
              <a:noAutofit/>
            </a:bodyPr>
            <a:lstStyle/>
            <a:p>
              <a:pPr defTabSz="457200">
                <a:defRPr sz="1800">
                  <a:latin typeface="Century Gothic"/>
                  <a:ea typeface="Century Gothic"/>
                  <a:cs typeface="Century Gothic"/>
                  <a:sym typeface="Century Gothic"/>
                </a:defRPr>
              </a:pPr>
              <a:endParaRPr/>
            </a:p>
          </p:txBody>
        </p:sp>
        <p:sp>
          <p:nvSpPr>
            <p:cNvPr id="104" name="Freeform 16"/>
            <p:cNvSpPr/>
            <p:nvPr/>
          </p:nvSpPr>
          <p:spPr>
            <a:xfrm>
              <a:off x="21227" y="0"/>
              <a:ext cx="83260" cy="2378943"/>
            </a:xfrm>
            <a:custGeom>
              <a:avLst/>
              <a:gdLst/>
              <a:ahLst/>
              <a:cxnLst>
                <a:cxn ang="0">
                  <a:pos x="wd2" y="hd2"/>
                </a:cxn>
                <a:cxn ang="5400000">
                  <a:pos x="wd2" y="hd2"/>
                </a:cxn>
                <a:cxn ang="10800000">
                  <a:pos x="wd2" y="hd2"/>
                </a:cxn>
                <a:cxn ang="16200000">
                  <a:pos x="wd2" y="hd2"/>
                </a:cxn>
              </a:cxnLst>
              <a:rect l="0" t="0" r="r" b="b"/>
              <a:pathLst>
                <a:path w="20835" h="21600" extrusionOk="0">
                  <a:moveTo>
                    <a:pt x="9565" y="19627"/>
                  </a:moveTo>
                  <a:cubicBezTo>
                    <a:pt x="10505" y="19763"/>
                    <a:pt x="10505" y="19899"/>
                    <a:pt x="10505" y="20035"/>
                  </a:cubicBezTo>
                  <a:cubicBezTo>
                    <a:pt x="13322" y="20511"/>
                    <a:pt x="17078" y="20988"/>
                    <a:pt x="19896" y="21498"/>
                  </a:cubicBezTo>
                  <a:cubicBezTo>
                    <a:pt x="19896" y="21532"/>
                    <a:pt x="19896" y="21566"/>
                    <a:pt x="20835" y="21600"/>
                  </a:cubicBezTo>
                  <a:cubicBezTo>
                    <a:pt x="18957" y="20920"/>
                    <a:pt x="17078" y="20273"/>
                    <a:pt x="15200" y="19593"/>
                  </a:cubicBezTo>
                  <a:cubicBezTo>
                    <a:pt x="7687" y="16123"/>
                    <a:pt x="3931" y="12654"/>
                    <a:pt x="3931" y="9150"/>
                  </a:cubicBezTo>
                  <a:cubicBezTo>
                    <a:pt x="4870" y="6089"/>
                    <a:pt x="7687" y="3061"/>
                    <a:pt x="13322" y="0"/>
                  </a:cubicBezTo>
                  <a:cubicBezTo>
                    <a:pt x="10505" y="0"/>
                    <a:pt x="10505" y="0"/>
                    <a:pt x="10505" y="0"/>
                  </a:cubicBezTo>
                  <a:cubicBezTo>
                    <a:pt x="3931" y="3027"/>
                    <a:pt x="1113" y="6089"/>
                    <a:pt x="174" y="9150"/>
                  </a:cubicBezTo>
                  <a:cubicBezTo>
                    <a:pt x="-765" y="12654"/>
                    <a:pt x="2052" y="16123"/>
                    <a:pt x="9565" y="19627"/>
                  </a:cubicBezTo>
                  <a:close/>
                </a:path>
              </a:pathLst>
            </a:custGeom>
            <a:solidFill>
              <a:srgbClr val="766F54">
                <a:alpha val="20000"/>
              </a:srgbClr>
            </a:solidFill>
            <a:ln w="12700" cap="flat">
              <a:noFill/>
              <a:miter lim="400000"/>
            </a:ln>
            <a:effectLst/>
          </p:spPr>
          <p:txBody>
            <a:bodyPr wrap="square" lIns="37147" tIns="37147" rIns="37147" bIns="37147" numCol="1" anchor="t">
              <a:noAutofit/>
            </a:bodyPr>
            <a:lstStyle/>
            <a:p>
              <a:pPr defTabSz="457200">
                <a:defRPr sz="1800">
                  <a:latin typeface="Century Gothic"/>
                  <a:ea typeface="Century Gothic"/>
                  <a:cs typeface="Century Gothic"/>
                  <a:sym typeface="Century Gothic"/>
                </a:defRPr>
              </a:pPr>
              <a:endParaRPr/>
            </a:p>
          </p:txBody>
        </p:sp>
        <p:sp>
          <p:nvSpPr>
            <p:cNvPr id="105" name="Freeform 17"/>
            <p:cNvSpPr/>
            <p:nvPr/>
          </p:nvSpPr>
          <p:spPr>
            <a:xfrm>
              <a:off x="63599" y="2206314"/>
              <a:ext cx="63601" cy="40128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2541" y="3836"/>
                    <a:pt x="3812" y="7469"/>
                    <a:pt x="6353" y="11305"/>
                  </a:cubicBezTo>
                  <a:cubicBezTo>
                    <a:pt x="11435" y="14736"/>
                    <a:pt x="16518" y="18168"/>
                    <a:pt x="21600" y="21600"/>
                  </a:cubicBezTo>
                  <a:cubicBezTo>
                    <a:pt x="19059" y="17563"/>
                    <a:pt x="16518" y="13323"/>
                    <a:pt x="13976" y="9286"/>
                  </a:cubicBezTo>
                  <a:cubicBezTo>
                    <a:pt x="12706" y="9084"/>
                    <a:pt x="12706" y="8882"/>
                    <a:pt x="12706" y="8680"/>
                  </a:cubicBezTo>
                  <a:cubicBezTo>
                    <a:pt x="8894" y="5652"/>
                    <a:pt x="3812" y="2826"/>
                    <a:pt x="0" y="0"/>
                  </a:cubicBezTo>
                  <a:close/>
                </a:path>
              </a:pathLst>
            </a:custGeom>
            <a:solidFill>
              <a:srgbClr val="766F54">
                <a:alpha val="20000"/>
              </a:srgbClr>
            </a:solidFill>
            <a:ln w="12700" cap="flat">
              <a:noFill/>
              <a:miter lim="400000"/>
            </a:ln>
            <a:effectLst/>
          </p:spPr>
          <p:txBody>
            <a:bodyPr wrap="square" lIns="37147" tIns="37147" rIns="37147" bIns="37147" numCol="1" anchor="t">
              <a:noAutofit/>
            </a:bodyPr>
            <a:lstStyle/>
            <a:p>
              <a:pPr defTabSz="457200">
                <a:defRPr sz="1800">
                  <a:latin typeface="Century Gothic"/>
                  <a:ea typeface="Century Gothic"/>
                  <a:cs typeface="Century Gothic"/>
                  <a:sym typeface="Century Gothic"/>
                </a:defRPr>
              </a:pPr>
              <a:endParaRPr/>
            </a:p>
          </p:txBody>
        </p:sp>
        <p:sp>
          <p:nvSpPr>
            <p:cNvPr id="106" name="Freeform 18"/>
            <p:cNvSpPr/>
            <p:nvPr/>
          </p:nvSpPr>
          <p:spPr>
            <a:xfrm>
              <a:off x="625400" y="4265742"/>
              <a:ext cx="154458" cy="83285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0" y="3016"/>
                    <a:pt x="1054" y="6032"/>
                    <a:pt x="2634" y="9049"/>
                  </a:cubicBezTo>
                  <a:cubicBezTo>
                    <a:pt x="4215" y="11384"/>
                    <a:pt x="6322" y="13816"/>
                    <a:pt x="8956" y="16151"/>
                  </a:cubicBezTo>
                  <a:cubicBezTo>
                    <a:pt x="10010" y="16735"/>
                    <a:pt x="11590" y="17319"/>
                    <a:pt x="12644" y="17903"/>
                  </a:cubicBezTo>
                  <a:cubicBezTo>
                    <a:pt x="15805" y="19168"/>
                    <a:pt x="18439" y="20335"/>
                    <a:pt x="21600" y="21600"/>
                  </a:cubicBezTo>
                  <a:cubicBezTo>
                    <a:pt x="21073" y="21308"/>
                    <a:pt x="20546" y="20919"/>
                    <a:pt x="20020" y="20627"/>
                  </a:cubicBezTo>
                  <a:cubicBezTo>
                    <a:pt x="13698" y="16735"/>
                    <a:pt x="9483" y="12843"/>
                    <a:pt x="6849" y="8951"/>
                  </a:cubicBezTo>
                  <a:cubicBezTo>
                    <a:pt x="5795" y="6616"/>
                    <a:pt x="4741" y="4378"/>
                    <a:pt x="4215" y="2141"/>
                  </a:cubicBezTo>
                  <a:cubicBezTo>
                    <a:pt x="4215" y="2043"/>
                    <a:pt x="3688" y="1946"/>
                    <a:pt x="3688" y="1751"/>
                  </a:cubicBezTo>
                  <a:cubicBezTo>
                    <a:pt x="2634" y="1168"/>
                    <a:pt x="1054" y="584"/>
                    <a:pt x="0" y="0"/>
                  </a:cubicBezTo>
                  <a:close/>
                </a:path>
              </a:pathLst>
            </a:custGeom>
            <a:solidFill>
              <a:srgbClr val="766F54">
                <a:alpha val="20000"/>
              </a:srgbClr>
            </a:solidFill>
            <a:ln w="12700" cap="flat">
              <a:noFill/>
              <a:miter lim="400000"/>
            </a:ln>
            <a:effectLst/>
          </p:spPr>
          <p:txBody>
            <a:bodyPr wrap="square" lIns="37147" tIns="37147" rIns="37147" bIns="37147" numCol="1" anchor="t">
              <a:noAutofit/>
            </a:bodyPr>
            <a:lstStyle/>
            <a:p>
              <a:pPr defTabSz="457200">
                <a:defRPr sz="1800">
                  <a:latin typeface="Century Gothic"/>
                  <a:ea typeface="Century Gothic"/>
                  <a:cs typeface="Century Gothic"/>
                  <a:sym typeface="Century Gothic"/>
                </a:defRPr>
              </a:pPr>
              <a:endParaRPr/>
            </a:p>
          </p:txBody>
        </p:sp>
        <p:sp>
          <p:nvSpPr>
            <p:cNvPr id="107" name="Freeform 19"/>
            <p:cNvSpPr/>
            <p:nvPr/>
          </p:nvSpPr>
          <p:spPr>
            <a:xfrm>
              <a:off x="629942" y="950971"/>
              <a:ext cx="1686915" cy="3289028"/>
            </a:xfrm>
            <a:custGeom>
              <a:avLst/>
              <a:gdLst/>
              <a:ahLst/>
              <a:cxnLst>
                <a:cxn ang="0">
                  <a:pos x="wd2" y="hd2"/>
                </a:cxn>
                <a:cxn ang="5400000">
                  <a:pos x="wd2" y="hd2"/>
                </a:cxn>
                <a:cxn ang="10800000">
                  <a:pos x="wd2" y="hd2"/>
                </a:cxn>
                <a:cxn ang="16200000">
                  <a:pos x="wd2" y="hd2"/>
                </a:cxn>
              </a:cxnLst>
              <a:rect l="0" t="0" r="r" b="b"/>
              <a:pathLst>
                <a:path w="21600" h="21600" extrusionOk="0">
                  <a:moveTo>
                    <a:pt x="336" y="21010"/>
                  </a:moveTo>
                  <a:cubicBezTo>
                    <a:pt x="480" y="18992"/>
                    <a:pt x="1248" y="17000"/>
                    <a:pt x="2400" y="15081"/>
                  </a:cubicBezTo>
                  <a:cubicBezTo>
                    <a:pt x="3600" y="13162"/>
                    <a:pt x="5232" y="11317"/>
                    <a:pt x="7152" y="9545"/>
                  </a:cubicBezTo>
                  <a:cubicBezTo>
                    <a:pt x="9072" y="7774"/>
                    <a:pt x="11280" y="6101"/>
                    <a:pt x="13680" y="4502"/>
                  </a:cubicBezTo>
                  <a:cubicBezTo>
                    <a:pt x="14880" y="3715"/>
                    <a:pt x="16176" y="2928"/>
                    <a:pt x="17472" y="2190"/>
                  </a:cubicBezTo>
                  <a:cubicBezTo>
                    <a:pt x="18144" y="1821"/>
                    <a:pt x="18816" y="1427"/>
                    <a:pt x="19488" y="1082"/>
                  </a:cubicBezTo>
                  <a:cubicBezTo>
                    <a:pt x="20208" y="713"/>
                    <a:pt x="20880" y="369"/>
                    <a:pt x="21600" y="25"/>
                  </a:cubicBezTo>
                  <a:cubicBezTo>
                    <a:pt x="21600" y="0"/>
                    <a:pt x="21600" y="0"/>
                    <a:pt x="21600" y="0"/>
                  </a:cubicBezTo>
                  <a:cubicBezTo>
                    <a:pt x="20832" y="344"/>
                    <a:pt x="20160" y="689"/>
                    <a:pt x="19440" y="1058"/>
                  </a:cubicBezTo>
                  <a:cubicBezTo>
                    <a:pt x="18768" y="1402"/>
                    <a:pt x="18096" y="1771"/>
                    <a:pt x="17424" y="2165"/>
                  </a:cubicBezTo>
                  <a:cubicBezTo>
                    <a:pt x="16080" y="2903"/>
                    <a:pt x="14784" y="3666"/>
                    <a:pt x="13584" y="4453"/>
                  </a:cubicBezTo>
                  <a:cubicBezTo>
                    <a:pt x="11136" y="6052"/>
                    <a:pt x="8880" y="7725"/>
                    <a:pt x="6960" y="9496"/>
                  </a:cubicBezTo>
                  <a:cubicBezTo>
                    <a:pt x="4992" y="11243"/>
                    <a:pt x="3360" y="13113"/>
                    <a:pt x="2160" y="15031"/>
                  </a:cubicBezTo>
                  <a:cubicBezTo>
                    <a:pt x="912" y="16975"/>
                    <a:pt x="144" y="18968"/>
                    <a:pt x="0" y="21010"/>
                  </a:cubicBezTo>
                  <a:cubicBezTo>
                    <a:pt x="0" y="21059"/>
                    <a:pt x="0" y="21083"/>
                    <a:pt x="0" y="21133"/>
                  </a:cubicBezTo>
                  <a:cubicBezTo>
                    <a:pt x="96" y="21280"/>
                    <a:pt x="192" y="21452"/>
                    <a:pt x="336" y="21600"/>
                  </a:cubicBezTo>
                  <a:cubicBezTo>
                    <a:pt x="336" y="21403"/>
                    <a:pt x="336" y="21206"/>
                    <a:pt x="336" y="21010"/>
                  </a:cubicBezTo>
                  <a:close/>
                </a:path>
              </a:pathLst>
            </a:custGeom>
            <a:solidFill>
              <a:srgbClr val="766F54">
                <a:alpha val="20000"/>
              </a:srgbClr>
            </a:solidFill>
            <a:ln w="12700" cap="flat">
              <a:noFill/>
              <a:miter lim="400000"/>
            </a:ln>
            <a:effectLst/>
          </p:spPr>
          <p:txBody>
            <a:bodyPr wrap="square" lIns="37147" tIns="37147" rIns="37147" bIns="37147" numCol="1" anchor="t">
              <a:noAutofit/>
            </a:bodyPr>
            <a:lstStyle/>
            <a:p>
              <a:pPr defTabSz="457200">
                <a:defRPr sz="1800">
                  <a:latin typeface="Century Gothic"/>
                  <a:ea typeface="Century Gothic"/>
                  <a:cs typeface="Century Gothic"/>
                  <a:sym typeface="Century Gothic"/>
                </a:defRPr>
              </a:pPr>
              <a:endParaRPr/>
            </a:p>
          </p:txBody>
        </p:sp>
        <p:sp>
          <p:nvSpPr>
            <p:cNvPr id="108" name="Freeform 20"/>
            <p:cNvSpPr/>
            <p:nvPr/>
          </p:nvSpPr>
          <p:spPr>
            <a:xfrm>
              <a:off x="749571" y="5119799"/>
              <a:ext cx="131745" cy="27408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4320" y="7101"/>
                    <a:pt x="9874" y="14499"/>
                    <a:pt x="16046" y="21600"/>
                  </a:cubicBezTo>
                  <a:cubicBezTo>
                    <a:pt x="21600" y="21600"/>
                    <a:pt x="21600" y="21600"/>
                    <a:pt x="21600" y="21600"/>
                  </a:cubicBezTo>
                  <a:cubicBezTo>
                    <a:pt x="14194" y="14499"/>
                    <a:pt x="6789" y="7101"/>
                    <a:pt x="0" y="0"/>
                  </a:cubicBezTo>
                  <a:close/>
                </a:path>
              </a:pathLst>
            </a:custGeom>
            <a:solidFill>
              <a:srgbClr val="766F54">
                <a:alpha val="20000"/>
              </a:srgbClr>
            </a:solidFill>
            <a:ln w="12700" cap="flat">
              <a:noFill/>
              <a:miter lim="400000"/>
            </a:ln>
            <a:effectLst/>
          </p:spPr>
          <p:txBody>
            <a:bodyPr wrap="square" lIns="37147" tIns="37147" rIns="37147" bIns="37147" numCol="1" anchor="t">
              <a:noAutofit/>
            </a:bodyPr>
            <a:lstStyle/>
            <a:p>
              <a:pPr defTabSz="457200">
                <a:defRPr sz="1800">
                  <a:latin typeface="Century Gothic"/>
                  <a:ea typeface="Century Gothic"/>
                  <a:cs typeface="Century Gothic"/>
                  <a:sym typeface="Century Gothic"/>
                </a:defRPr>
              </a:pPr>
              <a:endParaRPr/>
            </a:p>
          </p:txBody>
        </p:sp>
        <p:sp>
          <p:nvSpPr>
            <p:cNvPr id="109" name="Freeform 21"/>
            <p:cNvSpPr/>
            <p:nvPr/>
          </p:nvSpPr>
          <p:spPr>
            <a:xfrm>
              <a:off x="625400" y="4168827"/>
              <a:ext cx="30287" cy="180202"/>
            </a:xfrm>
            <a:custGeom>
              <a:avLst/>
              <a:gdLst/>
              <a:ahLst/>
              <a:cxnLst>
                <a:cxn ang="0">
                  <a:pos x="wd2" y="hd2"/>
                </a:cxn>
                <a:cxn ang="5400000">
                  <a:pos x="wd2" y="hd2"/>
                </a:cxn>
                <a:cxn ang="10800000">
                  <a:pos x="wd2" y="hd2"/>
                </a:cxn>
                <a:cxn ang="16200000">
                  <a:pos x="wd2" y="hd2"/>
                </a:cxn>
              </a:cxnLst>
              <a:rect l="0" t="0" r="r" b="b"/>
              <a:pathLst>
                <a:path w="21600" h="21600" extrusionOk="0">
                  <a:moveTo>
                    <a:pt x="18900" y="19800"/>
                  </a:moveTo>
                  <a:cubicBezTo>
                    <a:pt x="18900" y="20700"/>
                    <a:pt x="21600" y="21150"/>
                    <a:pt x="21600" y="21600"/>
                  </a:cubicBezTo>
                  <a:cubicBezTo>
                    <a:pt x="21600" y="17100"/>
                    <a:pt x="21600" y="13050"/>
                    <a:pt x="21600" y="8550"/>
                  </a:cubicBezTo>
                  <a:cubicBezTo>
                    <a:pt x="13500" y="5850"/>
                    <a:pt x="8100" y="2700"/>
                    <a:pt x="2700" y="0"/>
                  </a:cubicBezTo>
                  <a:cubicBezTo>
                    <a:pt x="0" y="4050"/>
                    <a:pt x="0" y="7650"/>
                    <a:pt x="0" y="11700"/>
                  </a:cubicBezTo>
                  <a:cubicBezTo>
                    <a:pt x="5400" y="14400"/>
                    <a:pt x="13500" y="17100"/>
                    <a:pt x="18900" y="19800"/>
                  </a:cubicBezTo>
                  <a:close/>
                </a:path>
              </a:pathLst>
            </a:custGeom>
            <a:solidFill>
              <a:srgbClr val="766F54">
                <a:alpha val="20000"/>
              </a:srgbClr>
            </a:solidFill>
            <a:ln w="12700" cap="flat">
              <a:noFill/>
              <a:miter lim="400000"/>
            </a:ln>
            <a:effectLst/>
          </p:spPr>
          <p:txBody>
            <a:bodyPr wrap="square" lIns="37147" tIns="37147" rIns="37147" bIns="37147" numCol="1" anchor="t">
              <a:noAutofit/>
            </a:bodyPr>
            <a:lstStyle/>
            <a:p>
              <a:pPr defTabSz="457200">
                <a:defRPr sz="1800">
                  <a:latin typeface="Century Gothic"/>
                  <a:ea typeface="Century Gothic"/>
                  <a:cs typeface="Century Gothic"/>
                  <a:sym typeface="Century Gothic"/>
                </a:defRPr>
              </a:pPr>
              <a:endParaRPr/>
            </a:p>
          </p:txBody>
        </p:sp>
        <p:sp>
          <p:nvSpPr>
            <p:cNvPr id="110" name="Freeform 22"/>
            <p:cNvSpPr/>
            <p:nvPr/>
          </p:nvSpPr>
          <p:spPr>
            <a:xfrm>
              <a:off x="690514" y="4888112"/>
              <a:ext cx="193829" cy="505773"/>
            </a:xfrm>
            <a:custGeom>
              <a:avLst/>
              <a:gdLst/>
              <a:ahLst/>
              <a:cxnLst>
                <a:cxn ang="0">
                  <a:pos x="wd2" y="hd2"/>
                </a:cxn>
                <a:cxn ang="5400000">
                  <a:pos x="wd2" y="hd2"/>
                </a:cxn>
                <a:cxn ang="10800000">
                  <a:pos x="wd2" y="hd2"/>
                </a:cxn>
                <a:cxn ang="16200000">
                  <a:pos x="wd2" y="hd2"/>
                </a:cxn>
              </a:cxnLst>
              <a:rect l="0" t="0" r="r" b="b"/>
              <a:pathLst>
                <a:path w="21600" h="21600" extrusionOk="0">
                  <a:moveTo>
                    <a:pt x="2908" y="2880"/>
                  </a:moveTo>
                  <a:cubicBezTo>
                    <a:pt x="2077" y="1920"/>
                    <a:pt x="831" y="960"/>
                    <a:pt x="0" y="0"/>
                  </a:cubicBezTo>
                  <a:cubicBezTo>
                    <a:pt x="1246" y="2560"/>
                    <a:pt x="2908" y="5120"/>
                    <a:pt x="4985" y="7680"/>
                  </a:cubicBezTo>
                  <a:cubicBezTo>
                    <a:pt x="5400" y="8480"/>
                    <a:pt x="5815" y="9120"/>
                    <a:pt x="6646" y="9920"/>
                  </a:cubicBezTo>
                  <a:cubicBezTo>
                    <a:pt x="11215" y="13760"/>
                    <a:pt x="16200" y="17760"/>
                    <a:pt x="21185" y="21600"/>
                  </a:cubicBezTo>
                  <a:cubicBezTo>
                    <a:pt x="21600" y="21600"/>
                    <a:pt x="21600" y="21600"/>
                    <a:pt x="21600" y="21600"/>
                  </a:cubicBezTo>
                  <a:cubicBezTo>
                    <a:pt x="17031" y="17440"/>
                    <a:pt x="13292" y="13280"/>
                    <a:pt x="9969" y="8960"/>
                  </a:cubicBezTo>
                  <a:cubicBezTo>
                    <a:pt x="7477" y="6880"/>
                    <a:pt x="5400" y="4960"/>
                    <a:pt x="2908" y="2880"/>
                  </a:cubicBezTo>
                  <a:close/>
                </a:path>
              </a:pathLst>
            </a:custGeom>
            <a:solidFill>
              <a:srgbClr val="766F54">
                <a:alpha val="20000"/>
              </a:srgbClr>
            </a:solidFill>
            <a:ln w="12700" cap="flat">
              <a:noFill/>
              <a:miter lim="400000"/>
            </a:ln>
            <a:effectLst/>
          </p:spPr>
          <p:txBody>
            <a:bodyPr wrap="square" lIns="37147" tIns="37147" rIns="37147" bIns="37147" numCol="1" anchor="t">
              <a:noAutofit/>
            </a:bodyPr>
            <a:lstStyle/>
            <a:p>
              <a:pPr defTabSz="457200">
                <a:defRPr sz="1800">
                  <a:latin typeface="Century Gothic"/>
                  <a:ea typeface="Century Gothic"/>
                  <a:cs typeface="Century Gothic"/>
                  <a:sym typeface="Century Gothic"/>
                </a:defRPr>
              </a:pPr>
              <a:endParaRPr/>
            </a:p>
          </p:txBody>
        </p:sp>
      </p:grpSp>
      <p:grpSp>
        <p:nvGrpSpPr>
          <p:cNvPr id="124" name="Group 9"/>
          <p:cNvGrpSpPr/>
          <p:nvPr/>
        </p:nvGrpSpPr>
        <p:grpSpPr>
          <a:xfrm>
            <a:off x="22117" y="642298"/>
            <a:ext cx="1914798" cy="5568908"/>
            <a:chOff x="0" y="0"/>
            <a:chExt cx="1914797" cy="5568906"/>
          </a:xfrm>
        </p:grpSpPr>
        <p:sp>
          <p:nvSpPr>
            <p:cNvPr id="112" name="Freeform 27"/>
            <p:cNvSpPr/>
            <p:nvPr/>
          </p:nvSpPr>
          <p:spPr>
            <a:xfrm>
              <a:off x="0" y="-1"/>
              <a:ext cx="401641" cy="3575850"/>
            </a:xfrm>
            <a:custGeom>
              <a:avLst/>
              <a:gdLst/>
              <a:ahLst/>
              <a:cxnLst>
                <a:cxn ang="0">
                  <a:pos x="wd2" y="hd2"/>
                </a:cxn>
                <a:cxn ang="5400000">
                  <a:pos x="wd2" y="hd2"/>
                </a:cxn>
                <a:cxn ang="10800000">
                  <a:pos x="wd2" y="hd2"/>
                </a:cxn>
                <a:cxn ang="16200000">
                  <a:pos x="wd2" y="hd2"/>
                </a:cxn>
              </a:cxnLst>
              <a:rect l="0" t="0" r="r" b="b"/>
              <a:pathLst>
                <a:path w="21600" h="21600" extrusionOk="0">
                  <a:moveTo>
                    <a:pt x="1468" y="4930"/>
                  </a:moveTo>
                  <a:cubicBezTo>
                    <a:pt x="2307" y="6762"/>
                    <a:pt x="3565" y="8617"/>
                    <a:pt x="5452" y="10448"/>
                  </a:cubicBezTo>
                  <a:cubicBezTo>
                    <a:pt x="7130" y="12279"/>
                    <a:pt x="9227" y="14110"/>
                    <a:pt x="11953" y="15942"/>
                  </a:cubicBezTo>
                  <a:cubicBezTo>
                    <a:pt x="14470" y="17773"/>
                    <a:pt x="17616" y="19581"/>
                    <a:pt x="21181" y="21389"/>
                  </a:cubicBezTo>
                  <a:cubicBezTo>
                    <a:pt x="21390" y="21459"/>
                    <a:pt x="21600" y="21530"/>
                    <a:pt x="21600" y="21600"/>
                  </a:cubicBezTo>
                  <a:cubicBezTo>
                    <a:pt x="21390" y="21248"/>
                    <a:pt x="20971" y="20872"/>
                    <a:pt x="20761" y="20520"/>
                  </a:cubicBezTo>
                  <a:cubicBezTo>
                    <a:pt x="20761" y="20450"/>
                    <a:pt x="20761" y="20379"/>
                    <a:pt x="20761" y="20332"/>
                  </a:cubicBezTo>
                  <a:cubicBezTo>
                    <a:pt x="17825" y="18853"/>
                    <a:pt x="15309" y="17397"/>
                    <a:pt x="13212" y="15918"/>
                  </a:cubicBezTo>
                  <a:cubicBezTo>
                    <a:pt x="10485" y="14087"/>
                    <a:pt x="8179" y="12279"/>
                    <a:pt x="6291" y="10424"/>
                  </a:cubicBezTo>
                  <a:cubicBezTo>
                    <a:pt x="4404" y="8593"/>
                    <a:pt x="2936" y="6762"/>
                    <a:pt x="1887" y="4907"/>
                  </a:cubicBezTo>
                  <a:cubicBezTo>
                    <a:pt x="1468" y="3991"/>
                    <a:pt x="1049" y="3076"/>
                    <a:pt x="629" y="2160"/>
                  </a:cubicBezTo>
                  <a:cubicBezTo>
                    <a:pt x="419" y="1432"/>
                    <a:pt x="210" y="728"/>
                    <a:pt x="210" y="0"/>
                  </a:cubicBezTo>
                  <a:cubicBezTo>
                    <a:pt x="0" y="0"/>
                    <a:pt x="0" y="0"/>
                    <a:pt x="0" y="0"/>
                  </a:cubicBezTo>
                  <a:cubicBezTo>
                    <a:pt x="0" y="728"/>
                    <a:pt x="210" y="1432"/>
                    <a:pt x="210" y="2160"/>
                  </a:cubicBezTo>
                  <a:cubicBezTo>
                    <a:pt x="629" y="3076"/>
                    <a:pt x="839" y="3991"/>
                    <a:pt x="1468" y="4930"/>
                  </a:cubicBezTo>
                  <a:close/>
                </a:path>
              </a:pathLst>
            </a:custGeom>
            <a:solidFill>
              <a:srgbClr val="766F54"/>
            </a:solidFill>
            <a:ln w="12700" cap="flat">
              <a:noFill/>
              <a:miter lim="400000"/>
            </a:ln>
            <a:effectLst/>
          </p:spPr>
          <p:txBody>
            <a:bodyPr wrap="square" lIns="37147" tIns="37147" rIns="37147" bIns="37147" numCol="1" anchor="t">
              <a:noAutofit/>
            </a:bodyPr>
            <a:lstStyle/>
            <a:p>
              <a:pPr defTabSz="457200">
                <a:defRPr sz="1800">
                  <a:latin typeface="Century Gothic"/>
                  <a:ea typeface="Century Gothic"/>
                  <a:cs typeface="Century Gothic"/>
                  <a:sym typeface="Century Gothic"/>
                </a:defRPr>
              </a:pPr>
              <a:endParaRPr/>
            </a:p>
          </p:txBody>
        </p:sp>
        <p:sp>
          <p:nvSpPr>
            <p:cNvPr id="113" name="Freeform 28"/>
            <p:cNvSpPr/>
            <p:nvPr/>
          </p:nvSpPr>
          <p:spPr>
            <a:xfrm>
              <a:off x="424992" y="3507772"/>
              <a:ext cx="344042" cy="1284318"/>
            </a:xfrm>
            <a:custGeom>
              <a:avLst/>
              <a:gdLst/>
              <a:ahLst/>
              <a:cxnLst>
                <a:cxn ang="0">
                  <a:pos x="wd2" y="hd2"/>
                </a:cxn>
                <a:cxn ang="5400000">
                  <a:pos x="wd2" y="hd2"/>
                </a:cxn>
                <a:cxn ang="10800000">
                  <a:pos x="wd2" y="hd2"/>
                </a:cxn>
                <a:cxn ang="16200000">
                  <a:pos x="wd2" y="hd2"/>
                </a:cxn>
              </a:cxnLst>
              <a:rect l="0" t="0" r="r" b="b"/>
              <a:pathLst>
                <a:path w="21600" h="21600" extrusionOk="0">
                  <a:moveTo>
                    <a:pt x="13009" y="14989"/>
                  </a:moveTo>
                  <a:cubicBezTo>
                    <a:pt x="15709" y="17215"/>
                    <a:pt x="18409" y="19440"/>
                    <a:pt x="21600" y="21600"/>
                  </a:cubicBezTo>
                  <a:cubicBezTo>
                    <a:pt x="21600" y="21142"/>
                    <a:pt x="21600" y="20618"/>
                    <a:pt x="21600" y="20160"/>
                  </a:cubicBezTo>
                  <a:cubicBezTo>
                    <a:pt x="21600" y="20095"/>
                    <a:pt x="21600" y="19964"/>
                    <a:pt x="21600" y="19898"/>
                  </a:cubicBezTo>
                  <a:cubicBezTo>
                    <a:pt x="19391" y="18196"/>
                    <a:pt x="17182" y="16495"/>
                    <a:pt x="15218" y="14793"/>
                  </a:cubicBezTo>
                  <a:cubicBezTo>
                    <a:pt x="9327" y="9949"/>
                    <a:pt x="4173" y="4975"/>
                    <a:pt x="0" y="0"/>
                  </a:cubicBezTo>
                  <a:cubicBezTo>
                    <a:pt x="491" y="1375"/>
                    <a:pt x="982" y="2749"/>
                    <a:pt x="1718" y="4124"/>
                  </a:cubicBezTo>
                  <a:cubicBezTo>
                    <a:pt x="5155" y="7789"/>
                    <a:pt x="8836" y="11389"/>
                    <a:pt x="13009" y="14989"/>
                  </a:cubicBezTo>
                  <a:close/>
                </a:path>
              </a:pathLst>
            </a:custGeom>
            <a:solidFill>
              <a:srgbClr val="766F54"/>
            </a:solidFill>
            <a:ln w="12700" cap="flat">
              <a:noFill/>
              <a:miter lim="400000"/>
            </a:ln>
            <a:effectLst/>
          </p:spPr>
          <p:txBody>
            <a:bodyPr wrap="square" lIns="37147" tIns="37147" rIns="37147" bIns="37147" numCol="1" anchor="t">
              <a:noAutofit/>
            </a:bodyPr>
            <a:lstStyle/>
            <a:p>
              <a:pPr defTabSz="457200">
                <a:defRPr sz="1800">
                  <a:latin typeface="Century Gothic"/>
                  <a:ea typeface="Century Gothic"/>
                  <a:cs typeface="Century Gothic"/>
                  <a:sym typeface="Century Gothic"/>
                </a:defRPr>
              </a:pPr>
              <a:endParaRPr/>
            </a:p>
          </p:txBody>
        </p:sp>
        <p:sp>
          <p:nvSpPr>
            <p:cNvPr id="114" name="Freeform 29"/>
            <p:cNvSpPr/>
            <p:nvPr/>
          </p:nvSpPr>
          <p:spPr>
            <a:xfrm>
              <a:off x="795497" y="4764067"/>
              <a:ext cx="350270" cy="804840"/>
            </a:xfrm>
            <a:custGeom>
              <a:avLst/>
              <a:gdLst/>
              <a:ahLst/>
              <a:cxnLst>
                <a:cxn ang="0">
                  <a:pos x="wd2" y="hd2"/>
                </a:cxn>
                <a:cxn ang="5400000">
                  <a:pos x="wd2" y="hd2"/>
                </a:cxn>
                <a:cxn ang="10800000">
                  <a:pos x="wd2" y="hd2"/>
                </a:cxn>
                <a:cxn ang="16200000">
                  <a:pos x="wd2" y="hd2"/>
                </a:cxn>
              </a:cxnLst>
              <a:rect l="0" t="0" r="r" b="b"/>
              <a:pathLst>
                <a:path w="21600" h="21600" extrusionOk="0">
                  <a:moveTo>
                    <a:pt x="1440" y="1565"/>
                  </a:moveTo>
                  <a:cubicBezTo>
                    <a:pt x="960" y="1043"/>
                    <a:pt x="480" y="522"/>
                    <a:pt x="0" y="0"/>
                  </a:cubicBezTo>
                  <a:cubicBezTo>
                    <a:pt x="0" y="939"/>
                    <a:pt x="0" y="1983"/>
                    <a:pt x="240" y="3026"/>
                  </a:cubicBezTo>
                  <a:cubicBezTo>
                    <a:pt x="3360" y="6470"/>
                    <a:pt x="6480" y="9913"/>
                    <a:pt x="10080" y="13252"/>
                  </a:cubicBezTo>
                  <a:cubicBezTo>
                    <a:pt x="12960" y="16070"/>
                    <a:pt x="16080" y="18887"/>
                    <a:pt x="19200" y="21600"/>
                  </a:cubicBezTo>
                  <a:cubicBezTo>
                    <a:pt x="21600" y="21600"/>
                    <a:pt x="21600" y="21600"/>
                    <a:pt x="21600" y="21600"/>
                  </a:cubicBezTo>
                  <a:cubicBezTo>
                    <a:pt x="18240" y="18783"/>
                    <a:pt x="15120" y="15861"/>
                    <a:pt x="12000" y="12835"/>
                  </a:cubicBezTo>
                  <a:cubicBezTo>
                    <a:pt x="8160" y="9183"/>
                    <a:pt x="4800" y="5322"/>
                    <a:pt x="1440" y="1565"/>
                  </a:cubicBezTo>
                  <a:close/>
                </a:path>
              </a:pathLst>
            </a:custGeom>
            <a:solidFill>
              <a:srgbClr val="766F54"/>
            </a:solidFill>
            <a:ln w="12700" cap="flat">
              <a:noFill/>
              <a:miter lim="400000"/>
            </a:ln>
            <a:effectLst/>
          </p:spPr>
          <p:txBody>
            <a:bodyPr wrap="square" lIns="37147" tIns="37147" rIns="37147" bIns="37147" numCol="1" anchor="t">
              <a:noAutofit/>
            </a:bodyPr>
            <a:lstStyle/>
            <a:p>
              <a:pPr defTabSz="457200">
                <a:defRPr sz="1800">
                  <a:latin typeface="Century Gothic"/>
                  <a:ea typeface="Century Gothic"/>
                  <a:cs typeface="Century Gothic"/>
                  <a:sym typeface="Century Gothic"/>
                </a:defRPr>
              </a:pPr>
              <a:endParaRPr/>
            </a:p>
          </p:txBody>
        </p:sp>
        <p:sp>
          <p:nvSpPr>
            <p:cNvPr id="115" name="Freeform 30"/>
            <p:cNvSpPr/>
            <p:nvPr/>
          </p:nvSpPr>
          <p:spPr>
            <a:xfrm>
              <a:off x="401640" y="3546691"/>
              <a:ext cx="448344" cy="1816726"/>
            </a:xfrm>
            <a:custGeom>
              <a:avLst/>
              <a:gdLst/>
              <a:ahLst/>
              <a:cxnLst>
                <a:cxn ang="0">
                  <a:pos x="wd2" y="hd2"/>
                </a:cxn>
                <a:cxn ang="5400000">
                  <a:pos x="wd2" y="hd2"/>
                </a:cxn>
                <a:cxn ang="10800000">
                  <a:pos x="wd2" y="hd2"/>
                </a:cxn>
                <a:cxn ang="16200000">
                  <a:pos x="wd2" y="hd2"/>
                </a:cxn>
              </a:cxnLst>
              <a:rect l="0" t="0" r="r" b="b"/>
              <a:pathLst>
                <a:path w="21600" h="21600" extrusionOk="0">
                  <a:moveTo>
                    <a:pt x="18970" y="18917"/>
                  </a:moveTo>
                  <a:cubicBezTo>
                    <a:pt x="17468" y="17946"/>
                    <a:pt x="15965" y="16928"/>
                    <a:pt x="14650" y="15911"/>
                  </a:cubicBezTo>
                  <a:cubicBezTo>
                    <a:pt x="10706" y="12997"/>
                    <a:pt x="7701" y="9991"/>
                    <a:pt x="5447" y="6984"/>
                  </a:cubicBezTo>
                  <a:cubicBezTo>
                    <a:pt x="4132" y="5504"/>
                    <a:pt x="3193" y="3978"/>
                    <a:pt x="2442" y="2451"/>
                  </a:cubicBezTo>
                  <a:cubicBezTo>
                    <a:pt x="1690" y="1619"/>
                    <a:pt x="751" y="833"/>
                    <a:pt x="0" y="0"/>
                  </a:cubicBezTo>
                  <a:cubicBezTo>
                    <a:pt x="939" y="2359"/>
                    <a:pt x="2254" y="4718"/>
                    <a:pt x="3944" y="7030"/>
                  </a:cubicBezTo>
                  <a:cubicBezTo>
                    <a:pt x="6198" y="10083"/>
                    <a:pt x="9203" y="13090"/>
                    <a:pt x="12960" y="16050"/>
                  </a:cubicBezTo>
                  <a:cubicBezTo>
                    <a:pt x="14838" y="17484"/>
                    <a:pt x="16904" y="18964"/>
                    <a:pt x="19346" y="20397"/>
                  </a:cubicBezTo>
                  <a:cubicBezTo>
                    <a:pt x="20097" y="20767"/>
                    <a:pt x="20849" y="21184"/>
                    <a:pt x="21600" y="21600"/>
                  </a:cubicBezTo>
                  <a:cubicBezTo>
                    <a:pt x="21412" y="21461"/>
                    <a:pt x="21224" y="21322"/>
                    <a:pt x="21037" y="21184"/>
                  </a:cubicBezTo>
                  <a:cubicBezTo>
                    <a:pt x="20285" y="20444"/>
                    <a:pt x="19534" y="19657"/>
                    <a:pt x="18970" y="18917"/>
                  </a:cubicBezTo>
                  <a:close/>
                </a:path>
              </a:pathLst>
            </a:custGeom>
            <a:solidFill>
              <a:srgbClr val="766F54"/>
            </a:solidFill>
            <a:ln w="12700" cap="flat">
              <a:noFill/>
              <a:miter lim="400000"/>
            </a:ln>
            <a:effectLst/>
          </p:spPr>
          <p:txBody>
            <a:bodyPr wrap="square" lIns="37147" tIns="37147" rIns="37147" bIns="37147" numCol="1" anchor="t">
              <a:noAutofit/>
            </a:bodyPr>
            <a:lstStyle/>
            <a:p>
              <a:pPr defTabSz="457200">
                <a:defRPr sz="1800">
                  <a:latin typeface="Century Gothic"/>
                  <a:ea typeface="Century Gothic"/>
                  <a:cs typeface="Century Gothic"/>
                  <a:sym typeface="Century Gothic"/>
                </a:defRPr>
              </a:pPr>
              <a:endParaRPr/>
            </a:p>
          </p:txBody>
        </p:sp>
        <p:sp>
          <p:nvSpPr>
            <p:cNvPr id="116" name="Freeform 31"/>
            <p:cNvSpPr/>
            <p:nvPr/>
          </p:nvSpPr>
          <p:spPr>
            <a:xfrm>
              <a:off x="361002" y="1048111"/>
              <a:ext cx="138714" cy="2459662"/>
            </a:xfrm>
            <a:custGeom>
              <a:avLst/>
              <a:gdLst/>
              <a:ahLst/>
              <a:cxnLst>
                <a:cxn ang="0">
                  <a:pos x="wd2" y="hd2"/>
                </a:cxn>
                <a:cxn ang="5400000">
                  <a:pos x="wd2" y="hd2"/>
                </a:cxn>
                <a:cxn ang="10800000">
                  <a:pos x="wd2" y="hd2"/>
                </a:cxn>
                <a:cxn ang="16200000">
                  <a:pos x="wd2" y="hd2"/>
                </a:cxn>
              </a:cxnLst>
              <a:rect l="0" t="0" r="r" b="b"/>
              <a:pathLst>
                <a:path w="21150" h="21600" extrusionOk="0">
                  <a:moveTo>
                    <a:pt x="9750" y="21600"/>
                  </a:moveTo>
                  <a:cubicBezTo>
                    <a:pt x="8550" y="21191"/>
                    <a:pt x="7950" y="20781"/>
                    <a:pt x="7350" y="20372"/>
                  </a:cubicBezTo>
                  <a:cubicBezTo>
                    <a:pt x="4350" y="18085"/>
                    <a:pt x="2550" y="15833"/>
                    <a:pt x="2550" y="13581"/>
                  </a:cubicBezTo>
                  <a:cubicBezTo>
                    <a:pt x="2550" y="11295"/>
                    <a:pt x="4350" y="9043"/>
                    <a:pt x="7350" y="6756"/>
                  </a:cubicBezTo>
                  <a:cubicBezTo>
                    <a:pt x="8550" y="5630"/>
                    <a:pt x="10350" y="4504"/>
                    <a:pt x="12750" y="3378"/>
                  </a:cubicBezTo>
                  <a:cubicBezTo>
                    <a:pt x="15150" y="2252"/>
                    <a:pt x="17550" y="1126"/>
                    <a:pt x="21150" y="0"/>
                  </a:cubicBezTo>
                  <a:cubicBezTo>
                    <a:pt x="20550" y="0"/>
                    <a:pt x="20550" y="0"/>
                    <a:pt x="20550" y="0"/>
                  </a:cubicBezTo>
                  <a:cubicBezTo>
                    <a:pt x="16950" y="1126"/>
                    <a:pt x="13950" y="2252"/>
                    <a:pt x="11550" y="3378"/>
                  </a:cubicBezTo>
                  <a:cubicBezTo>
                    <a:pt x="9150" y="4504"/>
                    <a:pt x="7350" y="5630"/>
                    <a:pt x="5550" y="6756"/>
                  </a:cubicBezTo>
                  <a:cubicBezTo>
                    <a:pt x="1950" y="9009"/>
                    <a:pt x="150" y="11295"/>
                    <a:pt x="150" y="13581"/>
                  </a:cubicBezTo>
                  <a:cubicBezTo>
                    <a:pt x="-450" y="15731"/>
                    <a:pt x="750" y="17915"/>
                    <a:pt x="3750" y="20099"/>
                  </a:cubicBezTo>
                  <a:cubicBezTo>
                    <a:pt x="5550" y="20576"/>
                    <a:pt x="7350" y="21088"/>
                    <a:pt x="9150" y="21566"/>
                  </a:cubicBezTo>
                  <a:cubicBezTo>
                    <a:pt x="9150" y="21566"/>
                    <a:pt x="9750" y="21600"/>
                    <a:pt x="9750" y="21600"/>
                  </a:cubicBezTo>
                  <a:close/>
                </a:path>
              </a:pathLst>
            </a:custGeom>
            <a:solidFill>
              <a:srgbClr val="766F54"/>
            </a:solidFill>
            <a:ln w="12700" cap="flat">
              <a:noFill/>
              <a:miter lim="400000"/>
            </a:ln>
            <a:effectLst/>
          </p:spPr>
          <p:txBody>
            <a:bodyPr wrap="square" lIns="37147" tIns="37147" rIns="37147" bIns="37147" numCol="1" anchor="t">
              <a:noAutofit/>
            </a:bodyPr>
            <a:lstStyle/>
            <a:p>
              <a:pPr defTabSz="457200">
                <a:defRPr sz="1800">
                  <a:latin typeface="Century Gothic"/>
                  <a:ea typeface="Century Gothic"/>
                  <a:cs typeface="Century Gothic"/>
                  <a:sym typeface="Century Gothic"/>
                </a:defRPr>
              </a:pPr>
              <a:endParaRPr/>
            </a:p>
          </p:txBody>
        </p:sp>
        <p:sp>
          <p:nvSpPr>
            <p:cNvPr id="117" name="Freeform 32"/>
            <p:cNvSpPr/>
            <p:nvPr/>
          </p:nvSpPr>
          <p:spPr>
            <a:xfrm>
              <a:off x="881118" y="5340064"/>
              <a:ext cx="108973" cy="228843"/>
            </a:xfrm>
            <a:custGeom>
              <a:avLst/>
              <a:gdLst/>
              <a:ahLst/>
              <a:cxnLst>
                <a:cxn ang="0">
                  <a:pos x="wd2" y="hd2"/>
                </a:cxn>
                <a:cxn ang="5400000">
                  <a:pos x="wd2" y="hd2"/>
                </a:cxn>
                <a:cxn ang="10800000">
                  <a:pos x="wd2" y="hd2"/>
                </a:cxn>
                <a:cxn ang="16200000">
                  <a:pos x="wd2" y="hd2"/>
                </a:cxn>
              </a:cxnLst>
              <a:rect l="0" t="0" r="r" b="b"/>
              <a:pathLst>
                <a:path w="21600" h="21600" extrusionOk="0">
                  <a:moveTo>
                    <a:pt x="16971" y="21600"/>
                  </a:moveTo>
                  <a:cubicBezTo>
                    <a:pt x="21600" y="21600"/>
                    <a:pt x="21600" y="21600"/>
                    <a:pt x="21600" y="21600"/>
                  </a:cubicBezTo>
                  <a:cubicBezTo>
                    <a:pt x="13886" y="14644"/>
                    <a:pt x="6943" y="7322"/>
                    <a:pt x="0" y="0"/>
                  </a:cubicBezTo>
                  <a:cubicBezTo>
                    <a:pt x="4629" y="7322"/>
                    <a:pt x="10029" y="14644"/>
                    <a:pt x="16971" y="21600"/>
                  </a:cubicBezTo>
                  <a:close/>
                </a:path>
              </a:pathLst>
            </a:custGeom>
            <a:solidFill>
              <a:srgbClr val="766F54"/>
            </a:solidFill>
            <a:ln w="12700" cap="flat">
              <a:noFill/>
              <a:miter lim="400000"/>
            </a:ln>
            <a:effectLst/>
          </p:spPr>
          <p:txBody>
            <a:bodyPr wrap="square" lIns="37147" tIns="37147" rIns="37147" bIns="37147" numCol="1" anchor="t">
              <a:noAutofit/>
            </a:bodyPr>
            <a:lstStyle/>
            <a:p>
              <a:pPr defTabSz="457200">
                <a:defRPr sz="1800">
                  <a:latin typeface="Century Gothic"/>
                  <a:ea typeface="Century Gothic"/>
                  <a:cs typeface="Century Gothic"/>
                  <a:sym typeface="Century Gothic"/>
                </a:defRPr>
              </a:pPr>
              <a:endParaRPr/>
            </a:p>
          </p:txBody>
        </p:sp>
        <p:sp>
          <p:nvSpPr>
            <p:cNvPr id="118" name="Freeform 33"/>
            <p:cNvSpPr/>
            <p:nvPr/>
          </p:nvSpPr>
          <p:spPr>
            <a:xfrm>
              <a:off x="386073" y="3338087"/>
              <a:ext cx="66941" cy="415653"/>
            </a:xfrm>
            <a:custGeom>
              <a:avLst/>
              <a:gdLst/>
              <a:ahLst/>
              <a:cxnLst>
                <a:cxn ang="0">
                  <a:pos x="wd2" y="hd2"/>
                </a:cxn>
                <a:cxn ang="5400000">
                  <a:pos x="wd2" y="hd2"/>
                </a:cxn>
                <a:cxn ang="10800000">
                  <a:pos x="wd2" y="hd2"/>
                </a:cxn>
                <a:cxn ang="16200000">
                  <a:pos x="wd2" y="hd2"/>
                </a:cxn>
              </a:cxnLst>
              <a:rect l="0" t="0" r="r" b="b"/>
              <a:pathLst>
                <a:path w="21600" h="21600" extrusionOk="0">
                  <a:moveTo>
                    <a:pt x="5082" y="10901"/>
                  </a:moveTo>
                  <a:cubicBezTo>
                    <a:pt x="10165" y="14535"/>
                    <a:pt x="16518" y="17966"/>
                    <a:pt x="21600" y="21600"/>
                  </a:cubicBezTo>
                  <a:cubicBezTo>
                    <a:pt x="17788" y="17361"/>
                    <a:pt x="15247" y="13121"/>
                    <a:pt x="12706" y="8882"/>
                  </a:cubicBezTo>
                  <a:cubicBezTo>
                    <a:pt x="12706" y="8882"/>
                    <a:pt x="11435" y="8680"/>
                    <a:pt x="11435" y="8680"/>
                  </a:cubicBezTo>
                  <a:cubicBezTo>
                    <a:pt x="7624" y="5854"/>
                    <a:pt x="3812" y="2826"/>
                    <a:pt x="0" y="0"/>
                  </a:cubicBezTo>
                  <a:cubicBezTo>
                    <a:pt x="0" y="404"/>
                    <a:pt x="0" y="1009"/>
                    <a:pt x="0" y="1615"/>
                  </a:cubicBezTo>
                  <a:cubicBezTo>
                    <a:pt x="1271" y="4643"/>
                    <a:pt x="3812" y="7873"/>
                    <a:pt x="5082" y="10901"/>
                  </a:cubicBezTo>
                  <a:close/>
                </a:path>
              </a:pathLst>
            </a:custGeom>
            <a:solidFill>
              <a:srgbClr val="766F54"/>
            </a:solidFill>
            <a:ln w="12700" cap="flat">
              <a:noFill/>
              <a:miter lim="400000"/>
            </a:ln>
            <a:effectLst/>
          </p:spPr>
          <p:txBody>
            <a:bodyPr wrap="square" lIns="37147" tIns="37147" rIns="37147" bIns="37147" numCol="1" anchor="t">
              <a:noAutofit/>
            </a:bodyPr>
            <a:lstStyle/>
            <a:p>
              <a:pPr defTabSz="457200">
                <a:defRPr sz="1800">
                  <a:latin typeface="Century Gothic"/>
                  <a:ea typeface="Century Gothic"/>
                  <a:cs typeface="Century Gothic"/>
                  <a:sym typeface="Century Gothic"/>
                </a:defRPr>
              </a:pPr>
              <a:endParaRPr/>
            </a:p>
          </p:txBody>
        </p:sp>
        <p:sp>
          <p:nvSpPr>
            <p:cNvPr id="119" name="Freeform 34"/>
            <p:cNvSpPr/>
            <p:nvPr/>
          </p:nvSpPr>
          <p:spPr>
            <a:xfrm>
              <a:off x="769032" y="2556600"/>
              <a:ext cx="1145766" cy="2207468"/>
            </a:xfrm>
            <a:custGeom>
              <a:avLst/>
              <a:gdLst/>
              <a:ahLst/>
              <a:cxnLst>
                <a:cxn ang="0">
                  <a:pos x="wd2" y="hd2"/>
                </a:cxn>
                <a:cxn ang="5400000">
                  <a:pos x="wd2" y="hd2"/>
                </a:cxn>
                <a:cxn ang="10800000">
                  <a:pos x="wd2" y="hd2"/>
                </a:cxn>
                <a:cxn ang="16200000">
                  <a:pos x="wd2" y="hd2"/>
                </a:cxn>
              </a:cxnLst>
              <a:rect l="0" t="0" r="r" b="b"/>
              <a:pathLst>
                <a:path w="21600" h="21600" extrusionOk="0">
                  <a:moveTo>
                    <a:pt x="588" y="21030"/>
                  </a:moveTo>
                  <a:cubicBezTo>
                    <a:pt x="661" y="19052"/>
                    <a:pt x="1396" y="17037"/>
                    <a:pt x="2571" y="15097"/>
                  </a:cubicBezTo>
                  <a:cubicBezTo>
                    <a:pt x="3747" y="13196"/>
                    <a:pt x="5363" y="11332"/>
                    <a:pt x="7273" y="9583"/>
                  </a:cubicBezTo>
                  <a:cubicBezTo>
                    <a:pt x="9110" y="7796"/>
                    <a:pt x="11314" y="6123"/>
                    <a:pt x="13739" y="4525"/>
                  </a:cubicBezTo>
                  <a:cubicBezTo>
                    <a:pt x="14914" y="3727"/>
                    <a:pt x="16163" y="2928"/>
                    <a:pt x="17486" y="2206"/>
                  </a:cubicBezTo>
                  <a:cubicBezTo>
                    <a:pt x="18147" y="1825"/>
                    <a:pt x="18808" y="1445"/>
                    <a:pt x="19469" y="1065"/>
                  </a:cubicBezTo>
                  <a:cubicBezTo>
                    <a:pt x="20131" y="723"/>
                    <a:pt x="20865" y="342"/>
                    <a:pt x="21600" y="0"/>
                  </a:cubicBezTo>
                  <a:cubicBezTo>
                    <a:pt x="21527" y="0"/>
                    <a:pt x="21527" y="0"/>
                    <a:pt x="21527" y="0"/>
                  </a:cubicBezTo>
                  <a:cubicBezTo>
                    <a:pt x="20792" y="342"/>
                    <a:pt x="20057" y="685"/>
                    <a:pt x="19396" y="1027"/>
                  </a:cubicBezTo>
                  <a:cubicBezTo>
                    <a:pt x="18735" y="1407"/>
                    <a:pt x="18073" y="1787"/>
                    <a:pt x="17412" y="2130"/>
                  </a:cubicBezTo>
                  <a:cubicBezTo>
                    <a:pt x="16016" y="2890"/>
                    <a:pt x="14767" y="3651"/>
                    <a:pt x="13592" y="4449"/>
                  </a:cubicBezTo>
                  <a:cubicBezTo>
                    <a:pt x="11094" y="6046"/>
                    <a:pt x="8890" y="7720"/>
                    <a:pt x="6980" y="9469"/>
                  </a:cubicBezTo>
                  <a:cubicBezTo>
                    <a:pt x="4996" y="11256"/>
                    <a:pt x="3380" y="13120"/>
                    <a:pt x="2204" y="15059"/>
                  </a:cubicBezTo>
                  <a:cubicBezTo>
                    <a:pt x="955" y="16923"/>
                    <a:pt x="220" y="18900"/>
                    <a:pt x="0" y="20877"/>
                  </a:cubicBezTo>
                  <a:cubicBezTo>
                    <a:pt x="220" y="21106"/>
                    <a:pt x="367" y="21334"/>
                    <a:pt x="514" y="21600"/>
                  </a:cubicBezTo>
                  <a:cubicBezTo>
                    <a:pt x="514" y="21410"/>
                    <a:pt x="514" y="21220"/>
                    <a:pt x="588" y="21030"/>
                  </a:cubicBezTo>
                  <a:close/>
                </a:path>
              </a:pathLst>
            </a:custGeom>
            <a:solidFill>
              <a:srgbClr val="766F54"/>
            </a:solidFill>
            <a:ln w="12700" cap="flat">
              <a:noFill/>
              <a:miter lim="400000"/>
            </a:ln>
            <a:effectLst/>
          </p:spPr>
          <p:txBody>
            <a:bodyPr wrap="square" lIns="37147" tIns="37147" rIns="37147" bIns="37147" numCol="1" anchor="t">
              <a:noAutofit/>
            </a:bodyPr>
            <a:lstStyle/>
            <a:p>
              <a:pPr defTabSz="457200">
                <a:defRPr sz="1800">
                  <a:latin typeface="Century Gothic"/>
                  <a:ea typeface="Century Gothic"/>
                  <a:cs typeface="Century Gothic"/>
                  <a:sym typeface="Century Gothic"/>
                </a:defRPr>
              </a:pPr>
              <a:endParaRPr/>
            </a:p>
          </p:txBody>
        </p:sp>
        <p:sp>
          <p:nvSpPr>
            <p:cNvPr id="120" name="Freeform 35"/>
            <p:cNvSpPr/>
            <p:nvPr/>
          </p:nvSpPr>
          <p:spPr>
            <a:xfrm>
              <a:off x="849983" y="5363415"/>
              <a:ext cx="98076" cy="20549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4320" y="7336"/>
                    <a:pt x="10368" y="14672"/>
                    <a:pt x="16416" y="21600"/>
                  </a:cubicBezTo>
                  <a:cubicBezTo>
                    <a:pt x="21600" y="21600"/>
                    <a:pt x="21600" y="21600"/>
                    <a:pt x="21600" y="21600"/>
                  </a:cubicBezTo>
                  <a:cubicBezTo>
                    <a:pt x="13824" y="14672"/>
                    <a:pt x="6912" y="7336"/>
                    <a:pt x="0" y="0"/>
                  </a:cubicBezTo>
                  <a:close/>
                </a:path>
              </a:pathLst>
            </a:custGeom>
            <a:solidFill>
              <a:srgbClr val="766F54"/>
            </a:solidFill>
            <a:ln w="12700" cap="flat">
              <a:noFill/>
              <a:miter lim="400000"/>
            </a:ln>
            <a:effectLst/>
          </p:spPr>
          <p:txBody>
            <a:bodyPr wrap="square" lIns="37147" tIns="37147" rIns="37147" bIns="37147" numCol="1" anchor="t">
              <a:noAutofit/>
            </a:bodyPr>
            <a:lstStyle/>
            <a:p>
              <a:pPr defTabSz="457200">
                <a:defRPr sz="1800">
                  <a:latin typeface="Century Gothic"/>
                  <a:ea typeface="Century Gothic"/>
                  <a:cs typeface="Century Gothic"/>
                  <a:sym typeface="Century Gothic"/>
                </a:defRPr>
              </a:pPr>
              <a:endParaRPr/>
            </a:p>
          </p:txBody>
        </p:sp>
        <p:sp>
          <p:nvSpPr>
            <p:cNvPr id="121" name="Freeform 36"/>
            <p:cNvSpPr/>
            <p:nvPr/>
          </p:nvSpPr>
          <p:spPr>
            <a:xfrm>
              <a:off x="769032" y="4792089"/>
              <a:ext cx="112087" cy="54797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0" y="4596"/>
                    <a:pt x="1490" y="9191"/>
                    <a:pt x="5214" y="13634"/>
                  </a:cubicBezTo>
                  <a:cubicBezTo>
                    <a:pt x="8193" y="15013"/>
                    <a:pt x="10428" y="16545"/>
                    <a:pt x="13407" y="17923"/>
                  </a:cubicBezTo>
                  <a:cubicBezTo>
                    <a:pt x="16386" y="19149"/>
                    <a:pt x="18621" y="20374"/>
                    <a:pt x="21600" y="21600"/>
                  </a:cubicBezTo>
                  <a:cubicBezTo>
                    <a:pt x="20855" y="21294"/>
                    <a:pt x="20855" y="20987"/>
                    <a:pt x="20110" y="20681"/>
                  </a:cubicBezTo>
                  <a:cubicBezTo>
                    <a:pt x="11917" y="15013"/>
                    <a:pt x="7448" y="9191"/>
                    <a:pt x="5959" y="3370"/>
                  </a:cubicBezTo>
                  <a:cubicBezTo>
                    <a:pt x="5214" y="2757"/>
                    <a:pt x="3724" y="2298"/>
                    <a:pt x="2979" y="1685"/>
                  </a:cubicBezTo>
                  <a:cubicBezTo>
                    <a:pt x="1490" y="1072"/>
                    <a:pt x="745" y="460"/>
                    <a:pt x="0" y="0"/>
                  </a:cubicBezTo>
                  <a:close/>
                </a:path>
              </a:pathLst>
            </a:custGeom>
            <a:solidFill>
              <a:srgbClr val="766F54"/>
            </a:solidFill>
            <a:ln w="12700" cap="flat">
              <a:noFill/>
              <a:miter lim="400000"/>
            </a:ln>
            <a:effectLst/>
          </p:spPr>
          <p:txBody>
            <a:bodyPr wrap="square" lIns="37147" tIns="37147" rIns="37147" bIns="37147" numCol="1" anchor="t">
              <a:noAutofit/>
            </a:bodyPr>
            <a:lstStyle/>
            <a:p>
              <a:pPr defTabSz="457200">
                <a:defRPr sz="1800">
                  <a:latin typeface="Century Gothic"/>
                  <a:ea typeface="Century Gothic"/>
                  <a:cs typeface="Century Gothic"/>
                  <a:sym typeface="Century Gothic"/>
                </a:defRPr>
              </a:pPr>
              <a:endParaRPr/>
            </a:p>
          </p:txBody>
        </p:sp>
        <p:sp>
          <p:nvSpPr>
            <p:cNvPr id="122" name="Freeform 37"/>
            <p:cNvSpPr/>
            <p:nvPr/>
          </p:nvSpPr>
          <p:spPr>
            <a:xfrm>
              <a:off x="769032" y="4690900"/>
              <a:ext cx="31136" cy="185254"/>
            </a:xfrm>
            <a:custGeom>
              <a:avLst/>
              <a:gdLst/>
              <a:ahLst/>
              <a:cxnLst>
                <a:cxn ang="0">
                  <a:pos x="wd2" y="hd2"/>
                </a:cxn>
                <a:cxn ang="5400000">
                  <a:pos x="wd2" y="hd2"/>
                </a:cxn>
                <a:cxn ang="10800000">
                  <a:pos x="wd2" y="hd2"/>
                </a:cxn>
                <a:cxn ang="16200000">
                  <a:pos x="wd2" y="hd2"/>
                </a:cxn>
              </a:cxnLst>
              <a:rect l="0" t="0" r="r" b="b"/>
              <a:pathLst>
                <a:path w="21600" h="21600" extrusionOk="0">
                  <a:moveTo>
                    <a:pt x="0" y="11700"/>
                  </a:moveTo>
                  <a:cubicBezTo>
                    <a:pt x="2700" y="13050"/>
                    <a:pt x="5400" y="14850"/>
                    <a:pt x="10800" y="16650"/>
                  </a:cubicBezTo>
                  <a:cubicBezTo>
                    <a:pt x="13500" y="18450"/>
                    <a:pt x="18900" y="19800"/>
                    <a:pt x="21600" y="21600"/>
                  </a:cubicBezTo>
                  <a:cubicBezTo>
                    <a:pt x="18900" y="17100"/>
                    <a:pt x="18900" y="12600"/>
                    <a:pt x="18900" y="8550"/>
                  </a:cubicBezTo>
                  <a:cubicBezTo>
                    <a:pt x="13500" y="5400"/>
                    <a:pt x="8100" y="2700"/>
                    <a:pt x="0" y="0"/>
                  </a:cubicBezTo>
                  <a:cubicBezTo>
                    <a:pt x="0" y="450"/>
                    <a:pt x="0" y="1350"/>
                    <a:pt x="0" y="1800"/>
                  </a:cubicBezTo>
                  <a:cubicBezTo>
                    <a:pt x="0" y="4950"/>
                    <a:pt x="0" y="8550"/>
                    <a:pt x="0" y="11700"/>
                  </a:cubicBezTo>
                  <a:close/>
                </a:path>
              </a:pathLst>
            </a:custGeom>
            <a:solidFill>
              <a:srgbClr val="766F54"/>
            </a:solidFill>
            <a:ln w="12700" cap="flat">
              <a:noFill/>
              <a:miter lim="400000"/>
            </a:ln>
            <a:effectLst/>
          </p:spPr>
          <p:txBody>
            <a:bodyPr wrap="square" lIns="37147" tIns="37147" rIns="37147" bIns="37147" numCol="1" anchor="t">
              <a:noAutofit/>
            </a:bodyPr>
            <a:lstStyle/>
            <a:p>
              <a:pPr defTabSz="457200">
                <a:defRPr sz="1800">
                  <a:latin typeface="Century Gothic"/>
                  <a:ea typeface="Century Gothic"/>
                  <a:cs typeface="Century Gothic"/>
                  <a:sym typeface="Century Gothic"/>
                </a:defRPr>
              </a:pPr>
              <a:endParaRPr/>
            </a:p>
          </p:txBody>
        </p:sp>
        <p:sp>
          <p:nvSpPr>
            <p:cNvPr id="123" name="Freeform 38"/>
            <p:cNvSpPr/>
            <p:nvPr/>
          </p:nvSpPr>
          <p:spPr>
            <a:xfrm>
              <a:off x="795497" y="5137687"/>
              <a:ext cx="171243" cy="431220"/>
            </a:xfrm>
            <a:custGeom>
              <a:avLst/>
              <a:gdLst/>
              <a:ahLst/>
              <a:cxnLst>
                <a:cxn ang="0">
                  <a:pos x="wd2" y="hd2"/>
                </a:cxn>
                <a:cxn ang="5400000">
                  <a:pos x="wd2" y="hd2"/>
                </a:cxn>
                <a:cxn ang="10800000">
                  <a:pos x="wd2" y="hd2"/>
                </a:cxn>
                <a:cxn ang="16200000">
                  <a:pos x="wd2" y="hd2"/>
                </a:cxn>
              </a:cxnLst>
              <a:rect l="0" t="0" r="r" b="b"/>
              <a:pathLst>
                <a:path w="21600" h="21600" extrusionOk="0">
                  <a:moveTo>
                    <a:pt x="5400" y="5449"/>
                  </a:moveTo>
                  <a:cubicBezTo>
                    <a:pt x="3436" y="3697"/>
                    <a:pt x="1964" y="1751"/>
                    <a:pt x="0" y="0"/>
                  </a:cubicBezTo>
                  <a:cubicBezTo>
                    <a:pt x="1473" y="3114"/>
                    <a:pt x="3436" y="6422"/>
                    <a:pt x="5400" y="9535"/>
                  </a:cubicBezTo>
                  <a:cubicBezTo>
                    <a:pt x="5891" y="10119"/>
                    <a:pt x="6382" y="10703"/>
                    <a:pt x="6873" y="11286"/>
                  </a:cubicBezTo>
                  <a:cubicBezTo>
                    <a:pt x="10800" y="14789"/>
                    <a:pt x="14727" y="18292"/>
                    <a:pt x="19145" y="21600"/>
                  </a:cubicBezTo>
                  <a:cubicBezTo>
                    <a:pt x="21600" y="21600"/>
                    <a:pt x="21600" y="21600"/>
                    <a:pt x="21600" y="21600"/>
                  </a:cubicBezTo>
                  <a:cubicBezTo>
                    <a:pt x="17182" y="17903"/>
                    <a:pt x="13745" y="14011"/>
                    <a:pt x="10800" y="10119"/>
                  </a:cubicBezTo>
                  <a:cubicBezTo>
                    <a:pt x="8836" y="8562"/>
                    <a:pt x="7364" y="7005"/>
                    <a:pt x="5400" y="5449"/>
                  </a:cubicBezTo>
                  <a:close/>
                </a:path>
              </a:pathLst>
            </a:custGeom>
            <a:solidFill>
              <a:srgbClr val="766F54"/>
            </a:solidFill>
            <a:ln w="12700" cap="flat">
              <a:noFill/>
              <a:miter lim="400000"/>
            </a:ln>
            <a:effectLst/>
          </p:spPr>
          <p:txBody>
            <a:bodyPr wrap="square" lIns="37147" tIns="37147" rIns="37147" bIns="37147" numCol="1" anchor="t">
              <a:noAutofit/>
            </a:bodyPr>
            <a:lstStyle/>
            <a:p>
              <a:pPr defTabSz="457200">
                <a:defRPr sz="1800">
                  <a:latin typeface="Century Gothic"/>
                  <a:ea typeface="Century Gothic"/>
                  <a:cs typeface="Century Gothic"/>
                  <a:sym typeface="Century Gothic"/>
                </a:defRPr>
              </a:pPr>
              <a:endParaRPr/>
            </a:p>
          </p:txBody>
        </p:sp>
      </p:grpSp>
      <p:sp>
        <p:nvSpPr>
          <p:cNvPr id="125" name="Rectangle 6"/>
          <p:cNvSpPr/>
          <p:nvPr/>
        </p:nvSpPr>
        <p:spPr>
          <a:xfrm>
            <a:off x="-1" y="642937"/>
            <a:ext cx="148592" cy="5572126"/>
          </a:xfrm>
          <a:prstGeom prst="rect">
            <a:avLst/>
          </a:prstGeom>
          <a:solidFill>
            <a:srgbClr val="766F54"/>
          </a:solidFill>
          <a:ln w="12700">
            <a:miter lim="400000"/>
          </a:ln>
        </p:spPr>
        <p:txBody>
          <a:bodyPr lIns="37147" tIns="37147" rIns="37147" bIns="37147"/>
          <a:lstStyle/>
          <a:p>
            <a:pPr defTabSz="457200">
              <a:defRPr sz="1800">
                <a:latin typeface="Century Gothic"/>
                <a:ea typeface="Century Gothic"/>
                <a:cs typeface="Century Gothic"/>
                <a:sym typeface="Century Gothic"/>
              </a:defRPr>
            </a:pPr>
            <a:endParaRPr/>
          </a:p>
        </p:txBody>
      </p:sp>
      <p:sp>
        <p:nvSpPr>
          <p:cNvPr id="126" name="제목 텍스트"/>
          <p:cNvSpPr txBox="1">
            <a:spLocks noGrp="1"/>
          </p:cNvSpPr>
          <p:nvPr>
            <p:ph type="title"/>
          </p:nvPr>
        </p:nvSpPr>
        <p:spPr>
          <a:xfrm>
            <a:off x="2106751" y="1150026"/>
            <a:ext cx="7240747" cy="1040725"/>
          </a:xfrm>
          <a:prstGeom prst="rect">
            <a:avLst/>
          </a:prstGeom>
        </p:spPr>
        <p:txBody>
          <a:bodyPr lIns="37147" tIns="37147" rIns="37147" bIns="37147" anchor="t"/>
          <a:lstStyle>
            <a:lvl1pPr defTabSz="457200">
              <a:defRPr sz="3600">
                <a:solidFill>
                  <a:srgbClr val="262626"/>
                </a:solidFill>
                <a:latin typeface="Century Gothic"/>
                <a:ea typeface="Century Gothic"/>
                <a:cs typeface="Century Gothic"/>
                <a:sym typeface="Century Gothic"/>
              </a:defRPr>
            </a:lvl1pPr>
          </a:lstStyle>
          <a:p>
            <a:pPr>
              <a:defRPr>
                <a:effectLst/>
              </a:defRPr>
            </a:pPr>
            <a:r>
              <a:t>제목 텍스트</a:t>
            </a:r>
          </a:p>
        </p:txBody>
      </p:sp>
      <p:sp>
        <p:nvSpPr>
          <p:cNvPr id="127" name="본문 첫 번째 줄…"/>
          <p:cNvSpPr txBox="1">
            <a:spLocks noGrp="1"/>
          </p:cNvSpPr>
          <p:nvPr>
            <p:ph type="body" sz="half" idx="1"/>
          </p:nvPr>
        </p:nvSpPr>
        <p:spPr>
          <a:xfrm>
            <a:off x="2103734" y="2376487"/>
            <a:ext cx="7243764" cy="3069319"/>
          </a:xfrm>
          <a:prstGeom prst="rect">
            <a:avLst/>
          </a:prstGeom>
        </p:spPr>
        <p:txBody>
          <a:bodyPr lIns="37147" tIns="37147" rIns="37147" bIns="37147"/>
          <a:lstStyle>
            <a:lvl1pPr defTabSz="457200">
              <a:spcBef>
                <a:spcPts val="1000"/>
              </a:spcBef>
              <a:buClr>
                <a:srgbClr val="A53010"/>
              </a:buClr>
              <a:buSzPct val="100000"/>
              <a:buFontTx/>
              <a:buChar char=""/>
              <a:defRPr sz="1800">
                <a:solidFill>
                  <a:srgbClr val="404040"/>
                </a:solidFill>
                <a:latin typeface="Century Gothic"/>
                <a:ea typeface="Century Gothic"/>
                <a:cs typeface="Century Gothic"/>
                <a:sym typeface="Century Gothic"/>
              </a:defRPr>
            </a:lvl1pPr>
            <a:lvl2pPr marL="778668" indent="-321468" defTabSz="457200">
              <a:spcBef>
                <a:spcPts val="1000"/>
              </a:spcBef>
              <a:buClr>
                <a:srgbClr val="A53010"/>
              </a:buClr>
              <a:buFontTx/>
              <a:buChar char=""/>
              <a:defRPr sz="1800">
                <a:solidFill>
                  <a:srgbClr val="404040"/>
                </a:solidFill>
                <a:latin typeface="Century Gothic"/>
                <a:ea typeface="Century Gothic"/>
                <a:cs typeface="Century Gothic"/>
                <a:sym typeface="Century Gothic"/>
              </a:defRPr>
            </a:lvl2pPr>
            <a:lvl3pPr marL="1208314" indent="-293914" defTabSz="457200">
              <a:spcBef>
                <a:spcPts val="1000"/>
              </a:spcBef>
              <a:buClr>
                <a:srgbClr val="A53010"/>
              </a:buClr>
              <a:buSzPct val="100000"/>
              <a:buFontTx/>
              <a:buChar char=""/>
              <a:defRPr sz="1800">
                <a:solidFill>
                  <a:srgbClr val="404040"/>
                </a:solidFill>
                <a:latin typeface="Century Gothic"/>
                <a:ea typeface="Century Gothic"/>
                <a:cs typeface="Century Gothic"/>
                <a:sym typeface="Century Gothic"/>
              </a:defRPr>
            </a:lvl3pPr>
            <a:lvl4pPr marL="1714500" indent="-342900" defTabSz="457200">
              <a:spcBef>
                <a:spcPts val="1000"/>
              </a:spcBef>
              <a:buClr>
                <a:srgbClr val="A53010"/>
              </a:buClr>
              <a:buFontTx/>
              <a:buChar char=""/>
              <a:defRPr sz="1800">
                <a:solidFill>
                  <a:srgbClr val="404040"/>
                </a:solidFill>
                <a:latin typeface="Century Gothic"/>
                <a:ea typeface="Century Gothic"/>
                <a:cs typeface="Century Gothic"/>
                <a:sym typeface="Century Gothic"/>
              </a:defRPr>
            </a:lvl4pPr>
            <a:lvl5pPr marL="2171700" indent="-342900" defTabSz="457200">
              <a:spcBef>
                <a:spcPts val="1000"/>
              </a:spcBef>
              <a:buClr>
                <a:srgbClr val="A53010"/>
              </a:buClr>
              <a:buSzPct val="100000"/>
              <a:buFontTx/>
              <a:buChar char=""/>
              <a:defRPr sz="1800">
                <a:solidFill>
                  <a:srgbClr val="404040"/>
                </a:solidFill>
                <a:latin typeface="Century Gothic"/>
                <a:ea typeface="Century Gothic"/>
                <a:cs typeface="Century Gothic"/>
                <a:sym typeface="Century Gothic"/>
              </a:defRPr>
            </a:lvl5pPr>
          </a:lstStyle>
          <a:p>
            <a:pPr>
              <a:defRPr>
                <a:effectLst/>
              </a:defRPr>
            </a:pPr>
            <a:r>
              <a:t>본문 첫 번째 줄</a:t>
            </a:r>
          </a:p>
          <a:p>
            <a:pPr lvl="1">
              <a:defRPr>
                <a:effectLst/>
              </a:defRPr>
            </a:pPr>
            <a:r>
              <a:t>본문 두 번째 줄</a:t>
            </a:r>
          </a:p>
          <a:p>
            <a:pPr lvl="2">
              <a:defRPr>
                <a:effectLst/>
              </a:defRPr>
            </a:pPr>
            <a:r>
              <a:t>본문 세 번째 줄</a:t>
            </a:r>
          </a:p>
          <a:p>
            <a:pPr lvl="3">
              <a:defRPr>
                <a:effectLst/>
              </a:defRPr>
            </a:pPr>
            <a:r>
              <a:t>본문 네 번째 줄</a:t>
            </a:r>
          </a:p>
          <a:p>
            <a:pPr lvl="4">
              <a:defRPr>
                <a:effectLst/>
              </a:defRPr>
            </a:pPr>
            <a:r>
              <a:t>본문 다섯 번째 줄</a:t>
            </a:r>
          </a:p>
        </p:txBody>
      </p:sp>
      <p:sp>
        <p:nvSpPr>
          <p:cNvPr id="128" name="Freeform 11"/>
          <p:cNvSpPr/>
          <p:nvPr/>
        </p:nvSpPr>
        <p:spPr>
          <a:xfrm rot="10800000" flipH="1">
            <a:off x="-3404" y="1223367"/>
            <a:ext cx="1296436" cy="412179"/>
          </a:xfrm>
          <a:custGeom>
            <a:avLst/>
            <a:gdLst/>
            <a:ahLst/>
            <a:cxnLst>
              <a:cxn ang="0">
                <a:pos x="wd2" y="hd2"/>
              </a:cxn>
              <a:cxn ang="5400000">
                <a:pos x="wd2" y="hd2"/>
              </a:cxn>
              <a:cxn ang="10800000">
                <a:pos x="wd2" y="hd2"/>
              </a:cxn>
              <a:cxn ang="16200000">
                <a:pos x="wd2" y="hd2"/>
              </a:cxn>
            </a:cxnLst>
            <a:rect l="0" t="0" r="r" b="b"/>
            <a:pathLst>
              <a:path w="21568" h="21600" extrusionOk="0">
                <a:moveTo>
                  <a:pt x="21472" y="10154"/>
                </a:moveTo>
                <a:lnTo>
                  <a:pt x="18377" y="406"/>
                </a:lnTo>
                <a:cubicBezTo>
                  <a:pt x="18356" y="337"/>
                  <a:pt x="18331" y="272"/>
                  <a:pt x="18310" y="203"/>
                </a:cubicBezTo>
                <a:cubicBezTo>
                  <a:pt x="18247" y="0"/>
                  <a:pt x="18182" y="0"/>
                  <a:pt x="18117" y="0"/>
                </a:cubicBezTo>
                <a:lnTo>
                  <a:pt x="16891" y="0"/>
                </a:lnTo>
                <a:lnTo>
                  <a:pt x="0" y="151"/>
                </a:lnTo>
                <a:cubicBezTo>
                  <a:pt x="19" y="7301"/>
                  <a:pt x="39" y="14450"/>
                  <a:pt x="58" y="21600"/>
                </a:cubicBezTo>
                <a:lnTo>
                  <a:pt x="16891" y="21527"/>
                </a:lnTo>
                <a:lnTo>
                  <a:pt x="18117" y="21527"/>
                </a:lnTo>
                <a:cubicBezTo>
                  <a:pt x="18182" y="21527"/>
                  <a:pt x="18247" y="21324"/>
                  <a:pt x="18310" y="21324"/>
                </a:cubicBezTo>
                <a:cubicBezTo>
                  <a:pt x="18310" y="21120"/>
                  <a:pt x="18377" y="21120"/>
                  <a:pt x="18377" y="21120"/>
                </a:cubicBezTo>
                <a:lnTo>
                  <a:pt x="21472" y="11372"/>
                </a:lnTo>
                <a:cubicBezTo>
                  <a:pt x="21600" y="10966"/>
                  <a:pt x="21600" y="10560"/>
                  <a:pt x="21472" y="10154"/>
                </a:cubicBezTo>
                <a:close/>
              </a:path>
            </a:pathLst>
          </a:custGeom>
          <a:solidFill>
            <a:srgbClr val="A53010"/>
          </a:solidFill>
          <a:ln w="12700">
            <a:miter lim="400000"/>
          </a:ln>
        </p:spPr>
        <p:txBody>
          <a:bodyPr lIns="37147" tIns="37147" rIns="37147" bIns="37147"/>
          <a:lstStyle/>
          <a:p>
            <a:pPr defTabSz="457200">
              <a:defRPr sz="1800">
                <a:latin typeface="Century Gothic"/>
                <a:ea typeface="Century Gothic"/>
                <a:cs typeface="Century Gothic"/>
                <a:sym typeface="Century Gothic"/>
              </a:defRPr>
            </a:pPr>
            <a:endParaRPr/>
          </a:p>
        </p:txBody>
      </p:sp>
      <p:sp>
        <p:nvSpPr>
          <p:cNvPr id="129" name="슬라이드 번호"/>
          <p:cNvSpPr txBox="1">
            <a:spLocks noGrp="1"/>
          </p:cNvSpPr>
          <p:nvPr>
            <p:ph type="sldNum" sz="quarter" idx="2"/>
          </p:nvPr>
        </p:nvSpPr>
        <p:spPr>
          <a:xfrm>
            <a:off x="697129" y="1241794"/>
            <a:ext cx="368529" cy="379096"/>
          </a:xfrm>
          <a:prstGeom prst="rect">
            <a:avLst/>
          </a:prstGeom>
        </p:spPr>
        <p:txBody>
          <a:bodyPr lIns="37147" tIns="37147" rIns="37147" bIns="37147" anchor="ctr"/>
          <a:lstStyle>
            <a:lvl1pPr defTabSz="457200">
              <a:defRPr sz="2000">
                <a:solidFill>
                  <a:srgbClr val="FEFFFF"/>
                </a:solidFill>
                <a:latin typeface="Century Gothic"/>
                <a:ea typeface="Century Gothic"/>
                <a:cs typeface="Century Gothic"/>
                <a:sym typeface="Century Gothic"/>
              </a:defRPr>
            </a:lvl1pPr>
          </a:lstStyle>
          <a:p>
            <a:pPr>
              <a:defRPr>
                <a:effectLst/>
              </a:defRPr>
            </a:pPr>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Slide">
    <p:bg>
      <p:bgPr>
        <a:gradFill flip="none" rotWithShape="1">
          <a:gsLst>
            <a:gs pos="0">
              <a:srgbClr val="FFFFFF"/>
            </a:gs>
            <a:gs pos="100000">
              <a:srgbClr val="DFE8C4"/>
            </a:gs>
          </a:gsLst>
          <a:path path="circle">
            <a:fillToRect l="50000" t="50000" r="50000" b="50000"/>
          </a:path>
        </a:gradFill>
        <a:effectLst/>
      </p:bgPr>
    </p:bg>
    <p:spTree>
      <p:nvGrpSpPr>
        <p:cNvPr id="1" name=""/>
        <p:cNvGrpSpPr/>
        <p:nvPr/>
      </p:nvGrpSpPr>
      <p:grpSpPr>
        <a:xfrm>
          <a:off x="0" y="0"/>
          <a:ext cx="0" cy="0"/>
          <a:chOff x="0" y="0"/>
          <a:chExt cx="0" cy="0"/>
        </a:xfrm>
      </p:grpSpPr>
      <p:grpSp>
        <p:nvGrpSpPr>
          <p:cNvPr id="148" name="Group 22"/>
          <p:cNvGrpSpPr/>
          <p:nvPr/>
        </p:nvGrpSpPr>
        <p:grpSpPr>
          <a:xfrm>
            <a:off x="0" y="828674"/>
            <a:ext cx="2316858" cy="5393887"/>
            <a:chOff x="0" y="0"/>
            <a:chExt cx="2316856" cy="5393885"/>
          </a:xfrm>
        </p:grpSpPr>
        <p:sp>
          <p:nvSpPr>
            <p:cNvPr id="136" name="Freeform 11"/>
            <p:cNvSpPr/>
            <p:nvPr/>
          </p:nvSpPr>
          <p:spPr>
            <a:xfrm>
              <a:off x="-1" y="1906485"/>
              <a:ext cx="81773" cy="50880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9636" y="18582"/>
                    <a:pt x="18655" y="15724"/>
                    <a:pt x="16691" y="12706"/>
                  </a:cubicBezTo>
                  <a:cubicBezTo>
                    <a:pt x="10800" y="8576"/>
                    <a:pt x="5891" y="4288"/>
                    <a:pt x="0" y="0"/>
                  </a:cubicBezTo>
                  <a:cubicBezTo>
                    <a:pt x="0" y="5559"/>
                    <a:pt x="0" y="5559"/>
                    <a:pt x="0" y="5559"/>
                  </a:cubicBezTo>
                  <a:cubicBezTo>
                    <a:pt x="5891" y="10165"/>
                    <a:pt x="12764" y="14929"/>
                    <a:pt x="19636" y="19694"/>
                  </a:cubicBezTo>
                  <a:cubicBezTo>
                    <a:pt x="19636" y="20329"/>
                    <a:pt x="20618" y="20965"/>
                    <a:pt x="21600" y="21600"/>
                  </a:cubicBezTo>
                  <a:close/>
                </a:path>
              </a:pathLst>
            </a:custGeom>
            <a:solidFill>
              <a:srgbClr val="766F54">
                <a:alpha val="20000"/>
              </a:srgbClr>
            </a:solidFill>
            <a:ln w="12700" cap="flat">
              <a:noFill/>
              <a:miter lim="400000"/>
            </a:ln>
            <a:effectLst/>
          </p:spPr>
          <p:txBody>
            <a:bodyPr wrap="square" lIns="37147" tIns="37147" rIns="37147" bIns="37147" numCol="1" anchor="t">
              <a:noAutofit/>
            </a:bodyPr>
            <a:lstStyle/>
            <a:p>
              <a:pPr defTabSz="457200">
                <a:defRPr sz="1800">
                  <a:latin typeface="Century Gothic"/>
                  <a:ea typeface="Century Gothic"/>
                  <a:cs typeface="Century Gothic"/>
                  <a:sym typeface="Century Gothic"/>
                </a:defRPr>
              </a:pPr>
              <a:endParaRPr/>
            </a:p>
          </p:txBody>
        </p:sp>
        <p:sp>
          <p:nvSpPr>
            <p:cNvPr id="137" name="Freeform 12"/>
            <p:cNvSpPr/>
            <p:nvPr/>
          </p:nvSpPr>
          <p:spPr>
            <a:xfrm>
              <a:off x="104486" y="2378942"/>
              <a:ext cx="525458" cy="1886801"/>
            </a:xfrm>
            <a:custGeom>
              <a:avLst/>
              <a:gdLst/>
              <a:ahLst/>
              <a:cxnLst>
                <a:cxn ang="0">
                  <a:pos x="wd2" y="hd2"/>
                </a:cxn>
                <a:cxn ang="5400000">
                  <a:pos x="wd2" y="hd2"/>
                </a:cxn>
                <a:cxn ang="10800000">
                  <a:pos x="wd2" y="hd2"/>
                </a:cxn>
                <a:cxn ang="16200000">
                  <a:pos x="wd2" y="hd2"/>
                </a:cxn>
              </a:cxnLst>
              <a:rect l="0" t="0" r="r" b="b"/>
              <a:pathLst>
                <a:path w="21600" h="21600" extrusionOk="0">
                  <a:moveTo>
                    <a:pt x="13269" y="15000"/>
                  </a:moveTo>
                  <a:cubicBezTo>
                    <a:pt x="15891" y="17229"/>
                    <a:pt x="18514" y="19414"/>
                    <a:pt x="21446" y="21600"/>
                  </a:cubicBezTo>
                  <a:cubicBezTo>
                    <a:pt x="21446" y="21214"/>
                    <a:pt x="21446" y="20871"/>
                    <a:pt x="21600" y="20486"/>
                  </a:cubicBezTo>
                  <a:cubicBezTo>
                    <a:pt x="19131" y="18643"/>
                    <a:pt x="16817" y="16757"/>
                    <a:pt x="14657" y="14871"/>
                  </a:cubicBezTo>
                  <a:cubicBezTo>
                    <a:pt x="8949" y="9986"/>
                    <a:pt x="4166" y="5014"/>
                    <a:pt x="0" y="0"/>
                  </a:cubicBezTo>
                  <a:cubicBezTo>
                    <a:pt x="309" y="857"/>
                    <a:pt x="617" y="1757"/>
                    <a:pt x="926" y="2614"/>
                  </a:cubicBezTo>
                  <a:cubicBezTo>
                    <a:pt x="4629" y="6771"/>
                    <a:pt x="8640" y="10929"/>
                    <a:pt x="13269" y="15000"/>
                  </a:cubicBezTo>
                  <a:close/>
                </a:path>
              </a:pathLst>
            </a:custGeom>
            <a:solidFill>
              <a:srgbClr val="766F54">
                <a:alpha val="20000"/>
              </a:srgbClr>
            </a:solidFill>
            <a:ln w="12700" cap="flat">
              <a:noFill/>
              <a:miter lim="400000"/>
            </a:ln>
            <a:effectLst/>
          </p:spPr>
          <p:txBody>
            <a:bodyPr wrap="square" lIns="37147" tIns="37147" rIns="37147" bIns="37147" numCol="1" anchor="t">
              <a:noAutofit/>
            </a:bodyPr>
            <a:lstStyle/>
            <a:p>
              <a:pPr defTabSz="457200">
                <a:defRPr sz="1800">
                  <a:latin typeface="Century Gothic"/>
                  <a:ea typeface="Century Gothic"/>
                  <a:cs typeface="Century Gothic"/>
                  <a:sym typeface="Century Gothic"/>
                </a:defRPr>
              </a:pPr>
              <a:endParaRPr/>
            </a:p>
          </p:txBody>
        </p:sp>
        <p:sp>
          <p:nvSpPr>
            <p:cNvPr id="138" name="Freeform 13"/>
            <p:cNvSpPr/>
            <p:nvPr/>
          </p:nvSpPr>
          <p:spPr>
            <a:xfrm>
              <a:off x="655686" y="4239998"/>
              <a:ext cx="495172" cy="1153887"/>
            </a:xfrm>
            <a:custGeom>
              <a:avLst/>
              <a:gdLst/>
              <a:ahLst/>
              <a:cxnLst>
                <a:cxn ang="0">
                  <a:pos x="wd2" y="hd2"/>
                </a:cxn>
                <a:cxn ang="5400000">
                  <a:pos x="wd2" y="hd2"/>
                </a:cxn>
                <a:cxn ang="10800000">
                  <a:pos x="wd2" y="hd2"/>
                </a:cxn>
                <a:cxn ang="16200000">
                  <a:pos x="wd2" y="hd2"/>
                </a:cxn>
              </a:cxnLst>
              <a:rect l="0" t="0" r="r" b="b"/>
              <a:pathLst>
                <a:path w="21600" h="21600" extrusionOk="0">
                  <a:moveTo>
                    <a:pt x="1309" y="1543"/>
                  </a:moveTo>
                  <a:cubicBezTo>
                    <a:pt x="818" y="1052"/>
                    <a:pt x="327" y="561"/>
                    <a:pt x="0" y="0"/>
                  </a:cubicBezTo>
                  <a:cubicBezTo>
                    <a:pt x="0" y="701"/>
                    <a:pt x="0" y="1332"/>
                    <a:pt x="0" y="2034"/>
                  </a:cubicBezTo>
                  <a:cubicBezTo>
                    <a:pt x="3436" y="5961"/>
                    <a:pt x="7200" y="9818"/>
                    <a:pt x="11127" y="13605"/>
                  </a:cubicBezTo>
                  <a:cubicBezTo>
                    <a:pt x="13909" y="16270"/>
                    <a:pt x="17018" y="18935"/>
                    <a:pt x="20127" y="21600"/>
                  </a:cubicBezTo>
                  <a:cubicBezTo>
                    <a:pt x="21600" y="21600"/>
                    <a:pt x="21600" y="21600"/>
                    <a:pt x="21600" y="21600"/>
                  </a:cubicBezTo>
                  <a:cubicBezTo>
                    <a:pt x="18491" y="18865"/>
                    <a:pt x="15382" y="16130"/>
                    <a:pt x="12600" y="13325"/>
                  </a:cubicBezTo>
                  <a:cubicBezTo>
                    <a:pt x="8509" y="9468"/>
                    <a:pt x="4745" y="5540"/>
                    <a:pt x="1309" y="1543"/>
                  </a:cubicBezTo>
                  <a:close/>
                </a:path>
              </a:pathLst>
            </a:custGeom>
            <a:solidFill>
              <a:srgbClr val="766F54">
                <a:alpha val="20000"/>
              </a:srgbClr>
            </a:solidFill>
            <a:ln w="12700" cap="flat">
              <a:noFill/>
              <a:miter lim="400000"/>
            </a:ln>
            <a:effectLst/>
          </p:spPr>
          <p:txBody>
            <a:bodyPr wrap="square" lIns="37147" tIns="37147" rIns="37147" bIns="37147" numCol="1" anchor="t">
              <a:noAutofit/>
            </a:bodyPr>
            <a:lstStyle/>
            <a:p>
              <a:pPr defTabSz="457200">
                <a:defRPr sz="1800">
                  <a:latin typeface="Century Gothic"/>
                  <a:ea typeface="Century Gothic"/>
                  <a:cs typeface="Century Gothic"/>
                  <a:sym typeface="Century Gothic"/>
                </a:defRPr>
              </a:pPr>
              <a:endParaRPr/>
            </a:p>
          </p:txBody>
        </p:sp>
        <p:sp>
          <p:nvSpPr>
            <p:cNvPr id="139" name="Freeform 14"/>
            <p:cNvSpPr/>
            <p:nvPr/>
          </p:nvSpPr>
          <p:spPr>
            <a:xfrm>
              <a:off x="779857" y="5098599"/>
              <a:ext cx="139315" cy="295287"/>
            </a:xfrm>
            <a:custGeom>
              <a:avLst/>
              <a:gdLst/>
              <a:ahLst/>
              <a:cxnLst>
                <a:cxn ang="0">
                  <a:pos x="wd2" y="hd2"/>
                </a:cxn>
                <a:cxn ang="5400000">
                  <a:pos x="wd2" y="hd2"/>
                </a:cxn>
                <a:cxn ang="10800000">
                  <a:pos x="wd2" y="hd2"/>
                </a:cxn>
                <a:cxn ang="16200000">
                  <a:pos x="wd2" y="hd2"/>
                </a:cxn>
              </a:cxnLst>
              <a:rect l="0" t="0" r="r" b="b"/>
              <a:pathLst>
                <a:path w="21600" h="21600" extrusionOk="0">
                  <a:moveTo>
                    <a:pt x="16346" y="21600"/>
                  </a:moveTo>
                  <a:cubicBezTo>
                    <a:pt x="21600" y="21600"/>
                    <a:pt x="21600" y="21600"/>
                    <a:pt x="21600" y="21600"/>
                  </a:cubicBezTo>
                  <a:cubicBezTo>
                    <a:pt x="14011" y="14491"/>
                    <a:pt x="7005" y="7382"/>
                    <a:pt x="0" y="0"/>
                  </a:cubicBezTo>
                  <a:cubicBezTo>
                    <a:pt x="4670" y="7382"/>
                    <a:pt x="9924" y="14491"/>
                    <a:pt x="16346" y="21600"/>
                  </a:cubicBezTo>
                  <a:close/>
                </a:path>
              </a:pathLst>
            </a:custGeom>
            <a:solidFill>
              <a:srgbClr val="766F54">
                <a:alpha val="20000"/>
              </a:srgbClr>
            </a:solidFill>
            <a:ln w="12700" cap="flat">
              <a:noFill/>
              <a:miter lim="400000"/>
            </a:ln>
            <a:effectLst/>
          </p:spPr>
          <p:txBody>
            <a:bodyPr wrap="square" lIns="37147" tIns="37147" rIns="37147" bIns="37147" numCol="1" anchor="t">
              <a:noAutofit/>
            </a:bodyPr>
            <a:lstStyle/>
            <a:p>
              <a:pPr defTabSz="457200">
                <a:defRPr sz="1800">
                  <a:latin typeface="Century Gothic"/>
                  <a:ea typeface="Century Gothic"/>
                  <a:cs typeface="Century Gothic"/>
                  <a:sym typeface="Century Gothic"/>
                </a:defRPr>
              </a:pPr>
              <a:endParaRPr/>
            </a:p>
          </p:txBody>
        </p:sp>
        <p:sp>
          <p:nvSpPr>
            <p:cNvPr id="140" name="Freeform 15"/>
            <p:cNvSpPr/>
            <p:nvPr/>
          </p:nvSpPr>
          <p:spPr>
            <a:xfrm>
              <a:off x="81771" y="2415285"/>
              <a:ext cx="667801" cy="2704515"/>
            </a:xfrm>
            <a:custGeom>
              <a:avLst/>
              <a:gdLst/>
              <a:ahLst/>
              <a:cxnLst>
                <a:cxn ang="0">
                  <a:pos x="wd2" y="hd2"/>
                </a:cxn>
                <a:cxn ang="5400000">
                  <a:pos x="wd2" y="hd2"/>
                </a:cxn>
                <a:cxn ang="10800000">
                  <a:pos x="wd2" y="hd2"/>
                </a:cxn>
                <a:cxn ang="16200000">
                  <a:pos x="wd2" y="hd2"/>
                </a:cxn>
              </a:cxnLst>
              <a:rect l="0" t="0" r="r" b="b"/>
              <a:pathLst>
                <a:path w="21600" h="21600" extrusionOk="0">
                  <a:moveTo>
                    <a:pt x="19658" y="19745"/>
                  </a:moveTo>
                  <a:cubicBezTo>
                    <a:pt x="17596" y="18489"/>
                    <a:pt x="15775" y="17232"/>
                    <a:pt x="14076" y="15976"/>
                  </a:cubicBezTo>
                  <a:cubicBezTo>
                    <a:pt x="10193" y="13074"/>
                    <a:pt x="7160" y="10082"/>
                    <a:pt x="4854" y="7060"/>
                  </a:cubicBezTo>
                  <a:cubicBezTo>
                    <a:pt x="3519" y="5235"/>
                    <a:pt x="2427" y="3381"/>
                    <a:pt x="1456" y="1526"/>
                  </a:cubicBezTo>
                  <a:cubicBezTo>
                    <a:pt x="971" y="1017"/>
                    <a:pt x="485" y="509"/>
                    <a:pt x="0" y="0"/>
                  </a:cubicBezTo>
                  <a:cubicBezTo>
                    <a:pt x="971" y="2363"/>
                    <a:pt x="2306" y="4757"/>
                    <a:pt x="4004" y="7090"/>
                  </a:cubicBezTo>
                  <a:cubicBezTo>
                    <a:pt x="6189" y="10142"/>
                    <a:pt x="9222" y="13134"/>
                    <a:pt x="12984" y="16065"/>
                  </a:cubicBezTo>
                  <a:cubicBezTo>
                    <a:pt x="14926" y="17531"/>
                    <a:pt x="17110" y="18967"/>
                    <a:pt x="19416" y="20373"/>
                  </a:cubicBezTo>
                  <a:cubicBezTo>
                    <a:pt x="20144" y="20792"/>
                    <a:pt x="20872" y="21181"/>
                    <a:pt x="21600" y="21600"/>
                  </a:cubicBezTo>
                  <a:cubicBezTo>
                    <a:pt x="21357" y="21450"/>
                    <a:pt x="21236" y="21331"/>
                    <a:pt x="21115" y="21181"/>
                  </a:cubicBezTo>
                  <a:cubicBezTo>
                    <a:pt x="20508" y="20702"/>
                    <a:pt x="20022" y="20224"/>
                    <a:pt x="19658" y="19745"/>
                  </a:cubicBezTo>
                  <a:close/>
                </a:path>
              </a:pathLst>
            </a:custGeom>
            <a:solidFill>
              <a:srgbClr val="766F54">
                <a:alpha val="20000"/>
              </a:srgbClr>
            </a:solidFill>
            <a:ln w="12700" cap="flat">
              <a:noFill/>
              <a:miter lim="400000"/>
            </a:ln>
            <a:effectLst/>
          </p:spPr>
          <p:txBody>
            <a:bodyPr wrap="square" lIns="37147" tIns="37147" rIns="37147" bIns="37147" numCol="1" anchor="t">
              <a:noAutofit/>
            </a:bodyPr>
            <a:lstStyle/>
            <a:p>
              <a:pPr defTabSz="457200">
                <a:defRPr sz="1800">
                  <a:latin typeface="Century Gothic"/>
                  <a:ea typeface="Century Gothic"/>
                  <a:cs typeface="Century Gothic"/>
                  <a:sym typeface="Century Gothic"/>
                </a:defRPr>
              </a:pPr>
              <a:endParaRPr/>
            </a:p>
          </p:txBody>
        </p:sp>
        <p:sp>
          <p:nvSpPr>
            <p:cNvPr id="141" name="Freeform 16"/>
            <p:cNvSpPr/>
            <p:nvPr/>
          </p:nvSpPr>
          <p:spPr>
            <a:xfrm>
              <a:off x="21227" y="0"/>
              <a:ext cx="83260" cy="2378943"/>
            </a:xfrm>
            <a:custGeom>
              <a:avLst/>
              <a:gdLst/>
              <a:ahLst/>
              <a:cxnLst>
                <a:cxn ang="0">
                  <a:pos x="wd2" y="hd2"/>
                </a:cxn>
                <a:cxn ang="5400000">
                  <a:pos x="wd2" y="hd2"/>
                </a:cxn>
                <a:cxn ang="10800000">
                  <a:pos x="wd2" y="hd2"/>
                </a:cxn>
                <a:cxn ang="16200000">
                  <a:pos x="wd2" y="hd2"/>
                </a:cxn>
              </a:cxnLst>
              <a:rect l="0" t="0" r="r" b="b"/>
              <a:pathLst>
                <a:path w="20835" h="21600" extrusionOk="0">
                  <a:moveTo>
                    <a:pt x="9565" y="19627"/>
                  </a:moveTo>
                  <a:cubicBezTo>
                    <a:pt x="10505" y="19763"/>
                    <a:pt x="10505" y="19899"/>
                    <a:pt x="10505" y="20035"/>
                  </a:cubicBezTo>
                  <a:cubicBezTo>
                    <a:pt x="13322" y="20511"/>
                    <a:pt x="17078" y="20988"/>
                    <a:pt x="19896" y="21498"/>
                  </a:cubicBezTo>
                  <a:cubicBezTo>
                    <a:pt x="19896" y="21532"/>
                    <a:pt x="19896" y="21566"/>
                    <a:pt x="20835" y="21600"/>
                  </a:cubicBezTo>
                  <a:cubicBezTo>
                    <a:pt x="18957" y="20920"/>
                    <a:pt x="17078" y="20273"/>
                    <a:pt x="15200" y="19593"/>
                  </a:cubicBezTo>
                  <a:cubicBezTo>
                    <a:pt x="7687" y="16123"/>
                    <a:pt x="3931" y="12654"/>
                    <a:pt x="3931" y="9150"/>
                  </a:cubicBezTo>
                  <a:cubicBezTo>
                    <a:pt x="4870" y="6089"/>
                    <a:pt x="7687" y="3061"/>
                    <a:pt x="13322" y="0"/>
                  </a:cubicBezTo>
                  <a:cubicBezTo>
                    <a:pt x="10505" y="0"/>
                    <a:pt x="10505" y="0"/>
                    <a:pt x="10505" y="0"/>
                  </a:cubicBezTo>
                  <a:cubicBezTo>
                    <a:pt x="3931" y="3027"/>
                    <a:pt x="1113" y="6089"/>
                    <a:pt x="174" y="9150"/>
                  </a:cubicBezTo>
                  <a:cubicBezTo>
                    <a:pt x="-765" y="12654"/>
                    <a:pt x="2052" y="16123"/>
                    <a:pt x="9565" y="19627"/>
                  </a:cubicBezTo>
                  <a:close/>
                </a:path>
              </a:pathLst>
            </a:custGeom>
            <a:solidFill>
              <a:srgbClr val="766F54">
                <a:alpha val="20000"/>
              </a:srgbClr>
            </a:solidFill>
            <a:ln w="12700" cap="flat">
              <a:noFill/>
              <a:miter lim="400000"/>
            </a:ln>
            <a:effectLst/>
          </p:spPr>
          <p:txBody>
            <a:bodyPr wrap="square" lIns="37147" tIns="37147" rIns="37147" bIns="37147" numCol="1" anchor="t">
              <a:noAutofit/>
            </a:bodyPr>
            <a:lstStyle/>
            <a:p>
              <a:pPr defTabSz="457200">
                <a:defRPr sz="1800">
                  <a:latin typeface="Century Gothic"/>
                  <a:ea typeface="Century Gothic"/>
                  <a:cs typeface="Century Gothic"/>
                  <a:sym typeface="Century Gothic"/>
                </a:defRPr>
              </a:pPr>
              <a:endParaRPr/>
            </a:p>
          </p:txBody>
        </p:sp>
        <p:sp>
          <p:nvSpPr>
            <p:cNvPr id="142" name="Freeform 17"/>
            <p:cNvSpPr/>
            <p:nvPr/>
          </p:nvSpPr>
          <p:spPr>
            <a:xfrm>
              <a:off x="63599" y="2206314"/>
              <a:ext cx="63601" cy="40128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2541" y="3836"/>
                    <a:pt x="3812" y="7469"/>
                    <a:pt x="6353" y="11305"/>
                  </a:cubicBezTo>
                  <a:cubicBezTo>
                    <a:pt x="11435" y="14736"/>
                    <a:pt x="16518" y="18168"/>
                    <a:pt x="21600" y="21600"/>
                  </a:cubicBezTo>
                  <a:cubicBezTo>
                    <a:pt x="19059" y="17563"/>
                    <a:pt x="16518" y="13323"/>
                    <a:pt x="13976" y="9286"/>
                  </a:cubicBezTo>
                  <a:cubicBezTo>
                    <a:pt x="12706" y="9084"/>
                    <a:pt x="12706" y="8882"/>
                    <a:pt x="12706" y="8680"/>
                  </a:cubicBezTo>
                  <a:cubicBezTo>
                    <a:pt x="8894" y="5652"/>
                    <a:pt x="3812" y="2826"/>
                    <a:pt x="0" y="0"/>
                  </a:cubicBezTo>
                  <a:close/>
                </a:path>
              </a:pathLst>
            </a:custGeom>
            <a:solidFill>
              <a:srgbClr val="766F54">
                <a:alpha val="20000"/>
              </a:srgbClr>
            </a:solidFill>
            <a:ln w="12700" cap="flat">
              <a:noFill/>
              <a:miter lim="400000"/>
            </a:ln>
            <a:effectLst/>
          </p:spPr>
          <p:txBody>
            <a:bodyPr wrap="square" lIns="37147" tIns="37147" rIns="37147" bIns="37147" numCol="1" anchor="t">
              <a:noAutofit/>
            </a:bodyPr>
            <a:lstStyle/>
            <a:p>
              <a:pPr defTabSz="457200">
                <a:defRPr sz="1800">
                  <a:latin typeface="Century Gothic"/>
                  <a:ea typeface="Century Gothic"/>
                  <a:cs typeface="Century Gothic"/>
                  <a:sym typeface="Century Gothic"/>
                </a:defRPr>
              </a:pPr>
              <a:endParaRPr/>
            </a:p>
          </p:txBody>
        </p:sp>
        <p:sp>
          <p:nvSpPr>
            <p:cNvPr id="143" name="Freeform 18"/>
            <p:cNvSpPr/>
            <p:nvPr/>
          </p:nvSpPr>
          <p:spPr>
            <a:xfrm>
              <a:off x="625400" y="4265742"/>
              <a:ext cx="154458" cy="83285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0" y="3016"/>
                    <a:pt x="1054" y="6032"/>
                    <a:pt x="2634" y="9049"/>
                  </a:cubicBezTo>
                  <a:cubicBezTo>
                    <a:pt x="4215" y="11384"/>
                    <a:pt x="6322" y="13816"/>
                    <a:pt x="8956" y="16151"/>
                  </a:cubicBezTo>
                  <a:cubicBezTo>
                    <a:pt x="10010" y="16735"/>
                    <a:pt x="11590" y="17319"/>
                    <a:pt x="12644" y="17903"/>
                  </a:cubicBezTo>
                  <a:cubicBezTo>
                    <a:pt x="15805" y="19168"/>
                    <a:pt x="18439" y="20335"/>
                    <a:pt x="21600" y="21600"/>
                  </a:cubicBezTo>
                  <a:cubicBezTo>
                    <a:pt x="21073" y="21308"/>
                    <a:pt x="20546" y="20919"/>
                    <a:pt x="20020" y="20627"/>
                  </a:cubicBezTo>
                  <a:cubicBezTo>
                    <a:pt x="13698" y="16735"/>
                    <a:pt x="9483" y="12843"/>
                    <a:pt x="6849" y="8951"/>
                  </a:cubicBezTo>
                  <a:cubicBezTo>
                    <a:pt x="5795" y="6616"/>
                    <a:pt x="4741" y="4378"/>
                    <a:pt x="4215" y="2141"/>
                  </a:cubicBezTo>
                  <a:cubicBezTo>
                    <a:pt x="4215" y="2043"/>
                    <a:pt x="3688" y="1946"/>
                    <a:pt x="3688" y="1751"/>
                  </a:cubicBezTo>
                  <a:cubicBezTo>
                    <a:pt x="2634" y="1168"/>
                    <a:pt x="1054" y="584"/>
                    <a:pt x="0" y="0"/>
                  </a:cubicBezTo>
                  <a:close/>
                </a:path>
              </a:pathLst>
            </a:custGeom>
            <a:solidFill>
              <a:srgbClr val="766F54">
                <a:alpha val="20000"/>
              </a:srgbClr>
            </a:solidFill>
            <a:ln w="12700" cap="flat">
              <a:noFill/>
              <a:miter lim="400000"/>
            </a:ln>
            <a:effectLst/>
          </p:spPr>
          <p:txBody>
            <a:bodyPr wrap="square" lIns="37147" tIns="37147" rIns="37147" bIns="37147" numCol="1" anchor="t">
              <a:noAutofit/>
            </a:bodyPr>
            <a:lstStyle/>
            <a:p>
              <a:pPr defTabSz="457200">
                <a:defRPr sz="1800">
                  <a:latin typeface="Century Gothic"/>
                  <a:ea typeface="Century Gothic"/>
                  <a:cs typeface="Century Gothic"/>
                  <a:sym typeface="Century Gothic"/>
                </a:defRPr>
              </a:pPr>
              <a:endParaRPr/>
            </a:p>
          </p:txBody>
        </p:sp>
        <p:sp>
          <p:nvSpPr>
            <p:cNvPr id="144" name="Freeform 19"/>
            <p:cNvSpPr/>
            <p:nvPr/>
          </p:nvSpPr>
          <p:spPr>
            <a:xfrm>
              <a:off x="629942" y="950971"/>
              <a:ext cx="1686915" cy="3289028"/>
            </a:xfrm>
            <a:custGeom>
              <a:avLst/>
              <a:gdLst/>
              <a:ahLst/>
              <a:cxnLst>
                <a:cxn ang="0">
                  <a:pos x="wd2" y="hd2"/>
                </a:cxn>
                <a:cxn ang="5400000">
                  <a:pos x="wd2" y="hd2"/>
                </a:cxn>
                <a:cxn ang="10800000">
                  <a:pos x="wd2" y="hd2"/>
                </a:cxn>
                <a:cxn ang="16200000">
                  <a:pos x="wd2" y="hd2"/>
                </a:cxn>
              </a:cxnLst>
              <a:rect l="0" t="0" r="r" b="b"/>
              <a:pathLst>
                <a:path w="21600" h="21600" extrusionOk="0">
                  <a:moveTo>
                    <a:pt x="336" y="21010"/>
                  </a:moveTo>
                  <a:cubicBezTo>
                    <a:pt x="480" y="18992"/>
                    <a:pt x="1248" y="17000"/>
                    <a:pt x="2400" y="15081"/>
                  </a:cubicBezTo>
                  <a:cubicBezTo>
                    <a:pt x="3600" y="13162"/>
                    <a:pt x="5232" y="11317"/>
                    <a:pt x="7152" y="9545"/>
                  </a:cubicBezTo>
                  <a:cubicBezTo>
                    <a:pt x="9072" y="7774"/>
                    <a:pt x="11280" y="6101"/>
                    <a:pt x="13680" y="4502"/>
                  </a:cubicBezTo>
                  <a:cubicBezTo>
                    <a:pt x="14880" y="3715"/>
                    <a:pt x="16176" y="2928"/>
                    <a:pt x="17472" y="2190"/>
                  </a:cubicBezTo>
                  <a:cubicBezTo>
                    <a:pt x="18144" y="1821"/>
                    <a:pt x="18816" y="1427"/>
                    <a:pt x="19488" y="1082"/>
                  </a:cubicBezTo>
                  <a:cubicBezTo>
                    <a:pt x="20208" y="713"/>
                    <a:pt x="20880" y="369"/>
                    <a:pt x="21600" y="25"/>
                  </a:cubicBezTo>
                  <a:cubicBezTo>
                    <a:pt x="21600" y="0"/>
                    <a:pt x="21600" y="0"/>
                    <a:pt x="21600" y="0"/>
                  </a:cubicBezTo>
                  <a:cubicBezTo>
                    <a:pt x="20832" y="344"/>
                    <a:pt x="20160" y="689"/>
                    <a:pt x="19440" y="1058"/>
                  </a:cubicBezTo>
                  <a:cubicBezTo>
                    <a:pt x="18768" y="1402"/>
                    <a:pt x="18096" y="1771"/>
                    <a:pt x="17424" y="2165"/>
                  </a:cubicBezTo>
                  <a:cubicBezTo>
                    <a:pt x="16080" y="2903"/>
                    <a:pt x="14784" y="3666"/>
                    <a:pt x="13584" y="4453"/>
                  </a:cubicBezTo>
                  <a:cubicBezTo>
                    <a:pt x="11136" y="6052"/>
                    <a:pt x="8880" y="7725"/>
                    <a:pt x="6960" y="9496"/>
                  </a:cubicBezTo>
                  <a:cubicBezTo>
                    <a:pt x="4992" y="11243"/>
                    <a:pt x="3360" y="13113"/>
                    <a:pt x="2160" y="15031"/>
                  </a:cubicBezTo>
                  <a:cubicBezTo>
                    <a:pt x="912" y="16975"/>
                    <a:pt x="144" y="18968"/>
                    <a:pt x="0" y="21010"/>
                  </a:cubicBezTo>
                  <a:cubicBezTo>
                    <a:pt x="0" y="21059"/>
                    <a:pt x="0" y="21083"/>
                    <a:pt x="0" y="21133"/>
                  </a:cubicBezTo>
                  <a:cubicBezTo>
                    <a:pt x="96" y="21280"/>
                    <a:pt x="192" y="21452"/>
                    <a:pt x="336" y="21600"/>
                  </a:cubicBezTo>
                  <a:cubicBezTo>
                    <a:pt x="336" y="21403"/>
                    <a:pt x="336" y="21206"/>
                    <a:pt x="336" y="21010"/>
                  </a:cubicBezTo>
                  <a:close/>
                </a:path>
              </a:pathLst>
            </a:custGeom>
            <a:solidFill>
              <a:srgbClr val="766F54">
                <a:alpha val="20000"/>
              </a:srgbClr>
            </a:solidFill>
            <a:ln w="12700" cap="flat">
              <a:noFill/>
              <a:miter lim="400000"/>
            </a:ln>
            <a:effectLst/>
          </p:spPr>
          <p:txBody>
            <a:bodyPr wrap="square" lIns="37147" tIns="37147" rIns="37147" bIns="37147" numCol="1" anchor="t">
              <a:noAutofit/>
            </a:bodyPr>
            <a:lstStyle/>
            <a:p>
              <a:pPr defTabSz="457200">
                <a:defRPr sz="1800">
                  <a:latin typeface="Century Gothic"/>
                  <a:ea typeface="Century Gothic"/>
                  <a:cs typeface="Century Gothic"/>
                  <a:sym typeface="Century Gothic"/>
                </a:defRPr>
              </a:pPr>
              <a:endParaRPr/>
            </a:p>
          </p:txBody>
        </p:sp>
        <p:sp>
          <p:nvSpPr>
            <p:cNvPr id="145" name="Freeform 20"/>
            <p:cNvSpPr/>
            <p:nvPr/>
          </p:nvSpPr>
          <p:spPr>
            <a:xfrm>
              <a:off x="749571" y="5119799"/>
              <a:ext cx="131745" cy="27408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4320" y="7101"/>
                    <a:pt x="9874" y="14499"/>
                    <a:pt x="16046" y="21600"/>
                  </a:cubicBezTo>
                  <a:cubicBezTo>
                    <a:pt x="21600" y="21600"/>
                    <a:pt x="21600" y="21600"/>
                    <a:pt x="21600" y="21600"/>
                  </a:cubicBezTo>
                  <a:cubicBezTo>
                    <a:pt x="14194" y="14499"/>
                    <a:pt x="6789" y="7101"/>
                    <a:pt x="0" y="0"/>
                  </a:cubicBezTo>
                  <a:close/>
                </a:path>
              </a:pathLst>
            </a:custGeom>
            <a:solidFill>
              <a:srgbClr val="766F54">
                <a:alpha val="20000"/>
              </a:srgbClr>
            </a:solidFill>
            <a:ln w="12700" cap="flat">
              <a:noFill/>
              <a:miter lim="400000"/>
            </a:ln>
            <a:effectLst/>
          </p:spPr>
          <p:txBody>
            <a:bodyPr wrap="square" lIns="37147" tIns="37147" rIns="37147" bIns="37147" numCol="1" anchor="t">
              <a:noAutofit/>
            </a:bodyPr>
            <a:lstStyle/>
            <a:p>
              <a:pPr defTabSz="457200">
                <a:defRPr sz="1800">
                  <a:latin typeface="Century Gothic"/>
                  <a:ea typeface="Century Gothic"/>
                  <a:cs typeface="Century Gothic"/>
                  <a:sym typeface="Century Gothic"/>
                </a:defRPr>
              </a:pPr>
              <a:endParaRPr/>
            </a:p>
          </p:txBody>
        </p:sp>
        <p:sp>
          <p:nvSpPr>
            <p:cNvPr id="146" name="Freeform 21"/>
            <p:cNvSpPr/>
            <p:nvPr/>
          </p:nvSpPr>
          <p:spPr>
            <a:xfrm>
              <a:off x="625400" y="4168827"/>
              <a:ext cx="30287" cy="180202"/>
            </a:xfrm>
            <a:custGeom>
              <a:avLst/>
              <a:gdLst/>
              <a:ahLst/>
              <a:cxnLst>
                <a:cxn ang="0">
                  <a:pos x="wd2" y="hd2"/>
                </a:cxn>
                <a:cxn ang="5400000">
                  <a:pos x="wd2" y="hd2"/>
                </a:cxn>
                <a:cxn ang="10800000">
                  <a:pos x="wd2" y="hd2"/>
                </a:cxn>
                <a:cxn ang="16200000">
                  <a:pos x="wd2" y="hd2"/>
                </a:cxn>
              </a:cxnLst>
              <a:rect l="0" t="0" r="r" b="b"/>
              <a:pathLst>
                <a:path w="21600" h="21600" extrusionOk="0">
                  <a:moveTo>
                    <a:pt x="18900" y="19800"/>
                  </a:moveTo>
                  <a:cubicBezTo>
                    <a:pt x="18900" y="20700"/>
                    <a:pt x="21600" y="21150"/>
                    <a:pt x="21600" y="21600"/>
                  </a:cubicBezTo>
                  <a:cubicBezTo>
                    <a:pt x="21600" y="17100"/>
                    <a:pt x="21600" y="13050"/>
                    <a:pt x="21600" y="8550"/>
                  </a:cubicBezTo>
                  <a:cubicBezTo>
                    <a:pt x="13500" y="5850"/>
                    <a:pt x="8100" y="2700"/>
                    <a:pt x="2700" y="0"/>
                  </a:cubicBezTo>
                  <a:cubicBezTo>
                    <a:pt x="0" y="4050"/>
                    <a:pt x="0" y="7650"/>
                    <a:pt x="0" y="11700"/>
                  </a:cubicBezTo>
                  <a:cubicBezTo>
                    <a:pt x="5400" y="14400"/>
                    <a:pt x="13500" y="17100"/>
                    <a:pt x="18900" y="19800"/>
                  </a:cubicBezTo>
                  <a:close/>
                </a:path>
              </a:pathLst>
            </a:custGeom>
            <a:solidFill>
              <a:srgbClr val="766F54">
                <a:alpha val="20000"/>
              </a:srgbClr>
            </a:solidFill>
            <a:ln w="12700" cap="flat">
              <a:noFill/>
              <a:miter lim="400000"/>
            </a:ln>
            <a:effectLst/>
          </p:spPr>
          <p:txBody>
            <a:bodyPr wrap="square" lIns="37147" tIns="37147" rIns="37147" bIns="37147" numCol="1" anchor="t">
              <a:noAutofit/>
            </a:bodyPr>
            <a:lstStyle/>
            <a:p>
              <a:pPr defTabSz="457200">
                <a:defRPr sz="1800">
                  <a:latin typeface="Century Gothic"/>
                  <a:ea typeface="Century Gothic"/>
                  <a:cs typeface="Century Gothic"/>
                  <a:sym typeface="Century Gothic"/>
                </a:defRPr>
              </a:pPr>
              <a:endParaRPr/>
            </a:p>
          </p:txBody>
        </p:sp>
        <p:sp>
          <p:nvSpPr>
            <p:cNvPr id="147" name="Freeform 22"/>
            <p:cNvSpPr/>
            <p:nvPr/>
          </p:nvSpPr>
          <p:spPr>
            <a:xfrm>
              <a:off x="690514" y="4888112"/>
              <a:ext cx="193829" cy="505773"/>
            </a:xfrm>
            <a:custGeom>
              <a:avLst/>
              <a:gdLst/>
              <a:ahLst/>
              <a:cxnLst>
                <a:cxn ang="0">
                  <a:pos x="wd2" y="hd2"/>
                </a:cxn>
                <a:cxn ang="5400000">
                  <a:pos x="wd2" y="hd2"/>
                </a:cxn>
                <a:cxn ang="10800000">
                  <a:pos x="wd2" y="hd2"/>
                </a:cxn>
                <a:cxn ang="16200000">
                  <a:pos x="wd2" y="hd2"/>
                </a:cxn>
              </a:cxnLst>
              <a:rect l="0" t="0" r="r" b="b"/>
              <a:pathLst>
                <a:path w="21600" h="21600" extrusionOk="0">
                  <a:moveTo>
                    <a:pt x="2908" y="2880"/>
                  </a:moveTo>
                  <a:cubicBezTo>
                    <a:pt x="2077" y="1920"/>
                    <a:pt x="831" y="960"/>
                    <a:pt x="0" y="0"/>
                  </a:cubicBezTo>
                  <a:cubicBezTo>
                    <a:pt x="1246" y="2560"/>
                    <a:pt x="2908" y="5120"/>
                    <a:pt x="4985" y="7680"/>
                  </a:cubicBezTo>
                  <a:cubicBezTo>
                    <a:pt x="5400" y="8480"/>
                    <a:pt x="5815" y="9120"/>
                    <a:pt x="6646" y="9920"/>
                  </a:cubicBezTo>
                  <a:cubicBezTo>
                    <a:pt x="11215" y="13760"/>
                    <a:pt x="16200" y="17760"/>
                    <a:pt x="21185" y="21600"/>
                  </a:cubicBezTo>
                  <a:cubicBezTo>
                    <a:pt x="21600" y="21600"/>
                    <a:pt x="21600" y="21600"/>
                    <a:pt x="21600" y="21600"/>
                  </a:cubicBezTo>
                  <a:cubicBezTo>
                    <a:pt x="17031" y="17440"/>
                    <a:pt x="13292" y="13280"/>
                    <a:pt x="9969" y="8960"/>
                  </a:cubicBezTo>
                  <a:cubicBezTo>
                    <a:pt x="7477" y="6880"/>
                    <a:pt x="5400" y="4960"/>
                    <a:pt x="2908" y="2880"/>
                  </a:cubicBezTo>
                  <a:close/>
                </a:path>
              </a:pathLst>
            </a:custGeom>
            <a:solidFill>
              <a:srgbClr val="766F54">
                <a:alpha val="20000"/>
              </a:srgbClr>
            </a:solidFill>
            <a:ln w="12700" cap="flat">
              <a:noFill/>
              <a:miter lim="400000"/>
            </a:ln>
            <a:effectLst/>
          </p:spPr>
          <p:txBody>
            <a:bodyPr wrap="square" lIns="37147" tIns="37147" rIns="37147" bIns="37147" numCol="1" anchor="t">
              <a:noAutofit/>
            </a:bodyPr>
            <a:lstStyle/>
            <a:p>
              <a:pPr defTabSz="457200">
                <a:defRPr sz="1800">
                  <a:latin typeface="Century Gothic"/>
                  <a:ea typeface="Century Gothic"/>
                  <a:cs typeface="Century Gothic"/>
                  <a:sym typeface="Century Gothic"/>
                </a:defRPr>
              </a:pPr>
              <a:endParaRPr/>
            </a:p>
          </p:txBody>
        </p:sp>
      </p:grpSp>
      <p:grpSp>
        <p:nvGrpSpPr>
          <p:cNvPr id="161" name="Group 9"/>
          <p:cNvGrpSpPr/>
          <p:nvPr/>
        </p:nvGrpSpPr>
        <p:grpSpPr>
          <a:xfrm>
            <a:off x="22117" y="642298"/>
            <a:ext cx="1914798" cy="5568908"/>
            <a:chOff x="0" y="0"/>
            <a:chExt cx="1914797" cy="5568906"/>
          </a:xfrm>
        </p:grpSpPr>
        <p:sp>
          <p:nvSpPr>
            <p:cNvPr id="149" name="Freeform 27"/>
            <p:cNvSpPr/>
            <p:nvPr/>
          </p:nvSpPr>
          <p:spPr>
            <a:xfrm>
              <a:off x="0" y="-1"/>
              <a:ext cx="401641" cy="3575850"/>
            </a:xfrm>
            <a:custGeom>
              <a:avLst/>
              <a:gdLst/>
              <a:ahLst/>
              <a:cxnLst>
                <a:cxn ang="0">
                  <a:pos x="wd2" y="hd2"/>
                </a:cxn>
                <a:cxn ang="5400000">
                  <a:pos x="wd2" y="hd2"/>
                </a:cxn>
                <a:cxn ang="10800000">
                  <a:pos x="wd2" y="hd2"/>
                </a:cxn>
                <a:cxn ang="16200000">
                  <a:pos x="wd2" y="hd2"/>
                </a:cxn>
              </a:cxnLst>
              <a:rect l="0" t="0" r="r" b="b"/>
              <a:pathLst>
                <a:path w="21600" h="21600" extrusionOk="0">
                  <a:moveTo>
                    <a:pt x="1468" y="4930"/>
                  </a:moveTo>
                  <a:cubicBezTo>
                    <a:pt x="2307" y="6762"/>
                    <a:pt x="3565" y="8617"/>
                    <a:pt x="5452" y="10448"/>
                  </a:cubicBezTo>
                  <a:cubicBezTo>
                    <a:pt x="7130" y="12279"/>
                    <a:pt x="9227" y="14110"/>
                    <a:pt x="11953" y="15942"/>
                  </a:cubicBezTo>
                  <a:cubicBezTo>
                    <a:pt x="14470" y="17773"/>
                    <a:pt x="17616" y="19581"/>
                    <a:pt x="21181" y="21389"/>
                  </a:cubicBezTo>
                  <a:cubicBezTo>
                    <a:pt x="21390" y="21459"/>
                    <a:pt x="21600" y="21530"/>
                    <a:pt x="21600" y="21600"/>
                  </a:cubicBezTo>
                  <a:cubicBezTo>
                    <a:pt x="21390" y="21248"/>
                    <a:pt x="20971" y="20872"/>
                    <a:pt x="20761" y="20520"/>
                  </a:cubicBezTo>
                  <a:cubicBezTo>
                    <a:pt x="20761" y="20450"/>
                    <a:pt x="20761" y="20379"/>
                    <a:pt x="20761" y="20332"/>
                  </a:cubicBezTo>
                  <a:cubicBezTo>
                    <a:pt x="17825" y="18853"/>
                    <a:pt x="15309" y="17397"/>
                    <a:pt x="13212" y="15918"/>
                  </a:cubicBezTo>
                  <a:cubicBezTo>
                    <a:pt x="10485" y="14087"/>
                    <a:pt x="8179" y="12279"/>
                    <a:pt x="6291" y="10424"/>
                  </a:cubicBezTo>
                  <a:cubicBezTo>
                    <a:pt x="4404" y="8593"/>
                    <a:pt x="2936" y="6762"/>
                    <a:pt x="1887" y="4907"/>
                  </a:cubicBezTo>
                  <a:cubicBezTo>
                    <a:pt x="1468" y="3991"/>
                    <a:pt x="1049" y="3076"/>
                    <a:pt x="629" y="2160"/>
                  </a:cubicBezTo>
                  <a:cubicBezTo>
                    <a:pt x="419" y="1432"/>
                    <a:pt x="210" y="728"/>
                    <a:pt x="210" y="0"/>
                  </a:cubicBezTo>
                  <a:cubicBezTo>
                    <a:pt x="0" y="0"/>
                    <a:pt x="0" y="0"/>
                    <a:pt x="0" y="0"/>
                  </a:cubicBezTo>
                  <a:cubicBezTo>
                    <a:pt x="0" y="728"/>
                    <a:pt x="210" y="1432"/>
                    <a:pt x="210" y="2160"/>
                  </a:cubicBezTo>
                  <a:cubicBezTo>
                    <a:pt x="629" y="3076"/>
                    <a:pt x="839" y="3991"/>
                    <a:pt x="1468" y="4930"/>
                  </a:cubicBezTo>
                  <a:close/>
                </a:path>
              </a:pathLst>
            </a:custGeom>
            <a:solidFill>
              <a:srgbClr val="766F54"/>
            </a:solidFill>
            <a:ln w="12700" cap="flat">
              <a:noFill/>
              <a:miter lim="400000"/>
            </a:ln>
            <a:effectLst/>
          </p:spPr>
          <p:txBody>
            <a:bodyPr wrap="square" lIns="37147" tIns="37147" rIns="37147" bIns="37147" numCol="1" anchor="t">
              <a:noAutofit/>
            </a:bodyPr>
            <a:lstStyle/>
            <a:p>
              <a:pPr defTabSz="457200">
                <a:defRPr sz="1800">
                  <a:latin typeface="Century Gothic"/>
                  <a:ea typeface="Century Gothic"/>
                  <a:cs typeface="Century Gothic"/>
                  <a:sym typeface="Century Gothic"/>
                </a:defRPr>
              </a:pPr>
              <a:endParaRPr/>
            </a:p>
          </p:txBody>
        </p:sp>
        <p:sp>
          <p:nvSpPr>
            <p:cNvPr id="150" name="Freeform 28"/>
            <p:cNvSpPr/>
            <p:nvPr/>
          </p:nvSpPr>
          <p:spPr>
            <a:xfrm>
              <a:off x="424992" y="3507772"/>
              <a:ext cx="344042" cy="1284318"/>
            </a:xfrm>
            <a:custGeom>
              <a:avLst/>
              <a:gdLst/>
              <a:ahLst/>
              <a:cxnLst>
                <a:cxn ang="0">
                  <a:pos x="wd2" y="hd2"/>
                </a:cxn>
                <a:cxn ang="5400000">
                  <a:pos x="wd2" y="hd2"/>
                </a:cxn>
                <a:cxn ang="10800000">
                  <a:pos x="wd2" y="hd2"/>
                </a:cxn>
                <a:cxn ang="16200000">
                  <a:pos x="wd2" y="hd2"/>
                </a:cxn>
              </a:cxnLst>
              <a:rect l="0" t="0" r="r" b="b"/>
              <a:pathLst>
                <a:path w="21600" h="21600" extrusionOk="0">
                  <a:moveTo>
                    <a:pt x="13009" y="14989"/>
                  </a:moveTo>
                  <a:cubicBezTo>
                    <a:pt x="15709" y="17215"/>
                    <a:pt x="18409" y="19440"/>
                    <a:pt x="21600" y="21600"/>
                  </a:cubicBezTo>
                  <a:cubicBezTo>
                    <a:pt x="21600" y="21142"/>
                    <a:pt x="21600" y="20618"/>
                    <a:pt x="21600" y="20160"/>
                  </a:cubicBezTo>
                  <a:cubicBezTo>
                    <a:pt x="21600" y="20095"/>
                    <a:pt x="21600" y="19964"/>
                    <a:pt x="21600" y="19898"/>
                  </a:cubicBezTo>
                  <a:cubicBezTo>
                    <a:pt x="19391" y="18196"/>
                    <a:pt x="17182" y="16495"/>
                    <a:pt x="15218" y="14793"/>
                  </a:cubicBezTo>
                  <a:cubicBezTo>
                    <a:pt x="9327" y="9949"/>
                    <a:pt x="4173" y="4975"/>
                    <a:pt x="0" y="0"/>
                  </a:cubicBezTo>
                  <a:cubicBezTo>
                    <a:pt x="491" y="1375"/>
                    <a:pt x="982" y="2749"/>
                    <a:pt x="1718" y="4124"/>
                  </a:cubicBezTo>
                  <a:cubicBezTo>
                    <a:pt x="5155" y="7789"/>
                    <a:pt x="8836" y="11389"/>
                    <a:pt x="13009" y="14989"/>
                  </a:cubicBezTo>
                  <a:close/>
                </a:path>
              </a:pathLst>
            </a:custGeom>
            <a:solidFill>
              <a:srgbClr val="766F54"/>
            </a:solidFill>
            <a:ln w="12700" cap="flat">
              <a:noFill/>
              <a:miter lim="400000"/>
            </a:ln>
            <a:effectLst/>
          </p:spPr>
          <p:txBody>
            <a:bodyPr wrap="square" lIns="37147" tIns="37147" rIns="37147" bIns="37147" numCol="1" anchor="t">
              <a:noAutofit/>
            </a:bodyPr>
            <a:lstStyle/>
            <a:p>
              <a:pPr defTabSz="457200">
                <a:defRPr sz="1800">
                  <a:latin typeface="Century Gothic"/>
                  <a:ea typeface="Century Gothic"/>
                  <a:cs typeface="Century Gothic"/>
                  <a:sym typeface="Century Gothic"/>
                </a:defRPr>
              </a:pPr>
              <a:endParaRPr/>
            </a:p>
          </p:txBody>
        </p:sp>
        <p:sp>
          <p:nvSpPr>
            <p:cNvPr id="151" name="Freeform 29"/>
            <p:cNvSpPr/>
            <p:nvPr/>
          </p:nvSpPr>
          <p:spPr>
            <a:xfrm>
              <a:off x="795497" y="4764067"/>
              <a:ext cx="350270" cy="804840"/>
            </a:xfrm>
            <a:custGeom>
              <a:avLst/>
              <a:gdLst/>
              <a:ahLst/>
              <a:cxnLst>
                <a:cxn ang="0">
                  <a:pos x="wd2" y="hd2"/>
                </a:cxn>
                <a:cxn ang="5400000">
                  <a:pos x="wd2" y="hd2"/>
                </a:cxn>
                <a:cxn ang="10800000">
                  <a:pos x="wd2" y="hd2"/>
                </a:cxn>
                <a:cxn ang="16200000">
                  <a:pos x="wd2" y="hd2"/>
                </a:cxn>
              </a:cxnLst>
              <a:rect l="0" t="0" r="r" b="b"/>
              <a:pathLst>
                <a:path w="21600" h="21600" extrusionOk="0">
                  <a:moveTo>
                    <a:pt x="1440" y="1565"/>
                  </a:moveTo>
                  <a:cubicBezTo>
                    <a:pt x="960" y="1043"/>
                    <a:pt x="480" y="522"/>
                    <a:pt x="0" y="0"/>
                  </a:cubicBezTo>
                  <a:cubicBezTo>
                    <a:pt x="0" y="939"/>
                    <a:pt x="0" y="1983"/>
                    <a:pt x="240" y="3026"/>
                  </a:cubicBezTo>
                  <a:cubicBezTo>
                    <a:pt x="3360" y="6470"/>
                    <a:pt x="6480" y="9913"/>
                    <a:pt x="10080" y="13252"/>
                  </a:cubicBezTo>
                  <a:cubicBezTo>
                    <a:pt x="12960" y="16070"/>
                    <a:pt x="16080" y="18887"/>
                    <a:pt x="19200" y="21600"/>
                  </a:cubicBezTo>
                  <a:cubicBezTo>
                    <a:pt x="21600" y="21600"/>
                    <a:pt x="21600" y="21600"/>
                    <a:pt x="21600" y="21600"/>
                  </a:cubicBezTo>
                  <a:cubicBezTo>
                    <a:pt x="18240" y="18783"/>
                    <a:pt x="15120" y="15861"/>
                    <a:pt x="12000" y="12835"/>
                  </a:cubicBezTo>
                  <a:cubicBezTo>
                    <a:pt x="8160" y="9183"/>
                    <a:pt x="4800" y="5322"/>
                    <a:pt x="1440" y="1565"/>
                  </a:cubicBezTo>
                  <a:close/>
                </a:path>
              </a:pathLst>
            </a:custGeom>
            <a:solidFill>
              <a:srgbClr val="766F54"/>
            </a:solidFill>
            <a:ln w="12700" cap="flat">
              <a:noFill/>
              <a:miter lim="400000"/>
            </a:ln>
            <a:effectLst/>
          </p:spPr>
          <p:txBody>
            <a:bodyPr wrap="square" lIns="37147" tIns="37147" rIns="37147" bIns="37147" numCol="1" anchor="t">
              <a:noAutofit/>
            </a:bodyPr>
            <a:lstStyle/>
            <a:p>
              <a:pPr defTabSz="457200">
                <a:defRPr sz="1800">
                  <a:latin typeface="Century Gothic"/>
                  <a:ea typeface="Century Gothic"/>
                  <a:cs typeface="Century Gothic"/>
                  <a:sym typeface="Century Gothic"/>
                </a:defRPr>
              </a:pPr>
              <a:endParaRPr/>
            </a:p>
          </p:txBody>
        </p:sp>
        <p:sp>
          <p:nvSpPr>
            <p:cNvPr id="152" name="Freeform 30"/>
            <p:cNvSpPr/>
            <p:nvPr/>
          </p:nvSpPr>
          <p:spPr>
            <a:xfrm>
              <a:off x="401640" y="3546691"/>
              <a:ext cx="448344" cy="1816726"/>
            </a:xfrm>
            <a:custGeom>
              <a:avLst/>
              <a:gdLst/>
              <a:ahLst/>
              <a:cxnLst>
                <a:cxn ang="0">
                  <a:pos x="wd2" y="hd2"/>
                </a:cxn>
                <a:cxn ang="5400000">
                  <a:pos x="wd2" y="hd2"/>
                </a:cxn>
                <a:cxn ang="10800000">
                  <a:pos x="wd2" y="hd2"/>
                </a:cxn>
                <a:cxn ang="16200000">
                  <a:pos x="wd2" y="hd2"/>
                </a:cxn>
              </a:cxnLst>
              <a:rect l="0" t="0" r="r" b="b"/>
              <a:pathLst>
                <a:path w="21600" h="21600" extrusionOk="0">
                  <a:moveTo>
                    <a:pt x="18970" y="18917"/>
                  </a:moveTo>
                  <a:cubicBezTo>
                    <a:pt x="17468" y="17946"/>
                    <a:pt x="15965" y="16928"/>
                    <a:pt x="14650" y="15911"/>
                  </a:cubicBezTo>
                  <a:cubicBezTo>
                    <a:pt x="10706" y="12997"/>
                    <a:pt x="7701" y="9991"/>
                    <a:pt x="5447" y="6984"/>
                  </a:cubicBezTo>
                  <a:cubicBezTo>
                    <a:pt x="4132" y="5504"/>
                    <a:pt x="3193" y="3978"/>
                    <a:pt x="2442" y="2451"/>
                  </a:cubicBezTo>
                  <a:cubicBezTo>
                    <a:pt x="1690" y="1619"/>
                    <a:pt x="751" y="833"/>
                    <a:pt x="0" y="0"/>
                  </a:cubicBezTo>
                  <a:cubicBezTo>
                    <a:pt x="939" y="2359"/>
                    <a:pt x="2254" y="4718"/>
                    <a:pt x="3944" y="7030"/>
                  </a:cubicBezTo>
                  <a:cubicBezTo>
                    <a:pt x="6198" y="10083"/>
                    <a:pt x="9203" y="13090"/>
                    <a:pt x="12960" y="16050"/>
                  </a:cubicBezTo>
                  <a:cubicBezTo>
                    <a:pt x="14838" y="17484"/>
                    <a:pt x="16904" y="18964"/>
                    <a:pt x="19346" y="20397"/>
                  </a:cubicBezTo>
                  <a:cubicBezTo>
                    <a:pt x="20097" y="20767"/>
                    <a:pt x="20849" y="21184"/>
                    <a:pt x="21600" y="21600"/>
                  </a:cubicBezTo>
                  <a:cubicBezTo>
                    <a:pt x="21412" y="21461"/>
                    <a:pt x="21224" y="21322"/>
                    <a:pt x="21037" y="21184"/>
                  </a:cubicBezTo>
                  <a:cubicBezTo>
                    <a:pt x="20285" y="20444"/>
                    <a:pt x="19534" y="19657"/>
                    <a:pt x="18970" y="18917"/>
                  </a:cubicBezTo>
                  <a:close/>
                </a:path>
              </a:pathLst>
            </a:custGeom>
            <a:solidFill>
              <a:srgbClr val="766F54"/>
            </a:solidFill>
            <a:ln w="12700" cap="flat">
              <a:noFill/>
              <a:miter lim="400000"/>
            </a:ln>
            <a:effectLst/>
          </p:spPr>
          <p:txBody>
            <a:bodyPr wrap="square" lIns="37147" tIns="37147" rIns="37147" bIns="37147" numCol="1" anchor="t">
              <a:noAutofit/>
            </a:bodyPr>
            <a:lstStyle/>
            <a:p>
              <a:pPr defTabSz="457200">
                <a:defRPr sz="1800">
                  <a:latin typeface="Century Gothic"/>
                  <a:ea typeface="Century Gothic"/>
                  <a:cs typeface="Century Gothic"/>
                  <a:sym typeface="Century Gothic"/>
                </a:defRPr>
              </a:pPr>
              <a:endParaRPr/>
            </a:p>
          </p:txBody>
        </p:sp>
        <p:sp>
          <p:nvSpPr>
            <p:cNvPr id="153" name="Freeform 31"/>
            <p:cNvSpPr/>
            <p:nvPr/>
          </p:nvSpPr>
          <p:spPr>
            <a:xfrm>
              <a:off x="361002" y="1048111"/>
              <a:ext cx="138714" cy="2459662"/>
            </a:xfrm>
            <a:custGeom>
              <a:avLst/>
              <a:gdLst/>
              <a:ahLst/>
              <a:cxnLst>
                <a:cxn ang="0">
                  <a:pos x="wd2" y="hd2"/>
                </a:cxn>
                <a:cxn ang="5400000">
                  <a:pos x="wd2" y="hd2"/>
                </a:cxn>
                <a:cxn ang="10800000">
                  <a:pos x="wd2" y="hd2"/>
                </a:cxn>
                <a:cxn ang="16200000">
                  <a:pos x="wd2" y="hd2"/>
                </a:cxn>
              </a:cxnLst>
              <a:rect l="0" t="0" r="r" b="b"/>
              <a:pathLst>
                <a:path w="21150" h="21600" extrusionOk="0">
                  <a:moveTo>
                    <a:pt x="9750" y="21600"/>
                  </a:moveTo>
                  <a:cubicBezTo>
                    <a:pt x="8550" y="21191"/>
                    <a:pt x="7950" y="20781"/>
                    <a:pt x="7350" y="20372"/>
                  </a:cubicBezTo>
                  <a:cubicBezTo>
                    <a:pt x="4350" y="18085"/>
                    <a:pt x="2550" y="15833"/>
                    <a:pt x="2550" y="13581"/>
                  </a:cubicBezTo>
                  <a:cubicBezTo>
                    <a:pt x="2550" y="11295"/>
                    <a:pt x="4350" y="9043"/>
                    <a:pt x="7350" y="6756"/>
                  </a:cubicBezTo>
                  <a:cubicBezTo>
                    <a:pt x="8550" y="5630"/>
                    <a:pt x="10350" y="4504"/>
                    <a:pt x="12750" y="3378"/>
                  </a:cubicBezTo>
                  <a:cubicBezTo>
                    <a:pt x="15150" y="2252"/>
                    <a:pt x="17550" y="1126"/>
                    <a:pt x="21150" y="0"/>
                  </a:cubicBezTo>
                  <a:cubicBezTo>
                    <a:pt x="20550" y="0"/>
                    <a:pt x="20550" y="0"/>
                    <a:pt x="20550" y="0"/>
                  </a:cubicBezTo>
                  <a:cubicBezTo>
                    <a:pt x="16950" y="1126"/>
                    <a:pt x="13950" y="2252"/>
                    <a:pt x="11550" y="3378"/>
                  </a:cubicBezTo>
                  <a:cubicBezTo>
                    <a:pt x="9150" y="4504"/>
                    <a:pt x="7350" y="5630"/>
                    <a:pt x="5550" y="6756"/>
                  </a:cubicBezTo>
                  <a:cubicBezTo>
                    <a:pt x="1950" y="9009"/>
                    <a:pt x="150" y="11295"/>
                    <a:pt x="150" y="13581"/>
                  </a:cubicBezTo>
                  <a:cubicBezTo>
                    <a:pt x="-450" y="15731"/>
                    <a:pt x="750" y="17915"/>
                    <a:pt x="3750" y="20099"/>
                  </a:cubicBezTo>
                  <a:cubicBezTo>
                    <a:pt x="5550" y="20576"/>
                    <a:pt x="7350" y="21088"/>
                    <a:pt x="9150" y="21566"/>
                  </a:cubicBezTo>
                  <a:cubicBezTo>
                    <a:pt x="9150" y="21566"/>
                    <a:pt x="9750" y="21600"/>
                    <a:pt x="9750" y="21600"/>
                  </a:cubicBezTo>
                  <a:close/>
                </a:path>
              </a:pathLst>
            </a:custGeom>
            <a:solidFill>
              <a:srgbClr val="766F54"/>
            </a:solidFill>
            <a:ln w="12700" cap="flat">
              <a:noFill/>
              <a:miter lim="400000"/>
            </a:ln>
            <a:effectLst/>
          </p:spPr>
          <p:txBody>
            <a:bodyPr wrap="square" lIns="37147" tIns="37147" rIns="37147" bIns="37147" numCol="1" anchor="t">
              <a:noAutofit/>
            </a:bodyPr>
            <a:lstStyle/>
            <a:p>
              <a:pPr defTabSz="457200">
                <a:defRPr sz="1800">
                  <a:latin typeface="Century Gothic"/>
                  <a:ea typeface="Century Gothic"/>
                  <a:cs typeface="Century Gothic"/>
                  <a:sym typeface="Century Gothic"/>
                </a:defRPr>
              </a:pPr>
              <a:endParaRPr/>
            </a:p>
          </p:txBody>
        </p:sp>
        <p:sp>
          <p:nvSpPr>
            <p:cNvPr id="154" name="Freeform 32"/>
            <p:cNvSpPr/>
            <p:nvPr/>
          </p:nvSpPr>
          <p:spPr>
            <a:xfrm>
              <a:off x="881118" y="5340064"/>
              <a:ext cx="108973" cy="228843"/>
            </a:xfrm>
            <a:custGeom>
              <a:avLst/>
              <a:gdLst/>
              <a:ahLst/>
              <a:cxnLst>
                <a:cxn ang="0">
                  <a:pos x="wd2" y="hd2"/>
                </a:cxn>
                <a:cxn ang="5400000">
                  <a:pos x="wd2" y="hd2"/>
                </a:cxn>
                <a:cxn ang="10800000">
                  <a:pos x="wd2" y="hd2"/>
                </a:cxn>
                <a:cxn ang="16200000">
                  <a:pos x="wd2" y="hd2"/>
                </a:cxn>
              </a:cxnLst>
              <a:rect l="0" t="0" r="r" b="b"/>
              <a:pathLst>
                <a:path w="21600" h="21600" extrusionOk="0">
                  <a:moveTo>
                    <a:pt x="16971" y="21600"/>
                  </a:moveTo>
                  <a:cubicBezTo>
                    <a:pt x="21600" y="21600"/>
                    <a:pt x="21600" y="21600"/>
                    <a:pt x="21600" y="21600"/>
                  </a:cubicBezTo>
                  <a:cubicBezTo>
                    <a:pt x="13886" y="14644"/>
                    <a:pt x="6943" y="7322"/>
                    <a:pt x="0" y="0"/>
                  </a:cubicBezTo>
                  <a:cubicBezTo>
                    <a:pt x="4629" y="7322"/>
                    <a:pt x="10029" y="14644"/>
                    <a:pt x="16971" y="21600"/>
                  </a:cubicBezTo>
                  <a:close/>
                </a:path>
              </a:pathLst>
            </a:custGeom>
            <a:solidFill>
              <a:srgbClr val="766F54"/>
            </a:solidFill>
            <a:ln w="12700" cap="flat">
              <a:noFill/>
              <a:miter lim="400000"/>
            </a:ln>
            <a:effectLst/>
          </p:spPr>
          <p:txBody>
            <a:bodyPr wrap="square" lIns="37147" tIns="37147" rIns="37147" bIns="37147" numCol="1" anchor="t">
              <a:noAutofit/>
            </a:bodyPr>
            <a:lstStyle/>
            <a:p>
              <a:pPr defTabSz="457200">
                <a:defRPr sz="1800">
                  <a:latin typeface="Century Gothic"/>
                  <a:ea typeface="Century Gothic"/>
                  <a:cs typeface="Century Gothic"/>
                  <a:sym typeface="Century Gothic"/>
                </a:defRPr>
              </a:pPr>
              <a:endParaRPr/>
            </a:p>
          </p:txBody>
        </p:sp>
        <p:sp>
          <p:nvSpPr>
            <p:cNvPr id="155" name="Freeform 33"/>
            <p:cNvSpPr/>
            <p:nvPr/>
          </p:nvSpPr>
          <p:spPr>
            <a:xfrm>
              <a:off x="386073" y="3338087"/>
              <a:ext cx="66941" cy="415653"/>
            </a:xfrm>
            <a:custGeom>
              <a:avLst/>
              <a:gdLst/>
              <a:ahLst/>
              <a:cxnLst>
                <a:cxn ang="0">
                  <a:pos x="wd2" y="hd2"/>
                </a:cxn>
                <a:cxn ang="5400000">
                  <a:pos x="wd2" y="hd2"/>
                </a:cxn>
                <a:cxn ang="10800000">
                  <a:pos x="wd2" y="hd2"/>
                </a:cxn>
                <a:cxn ang="16200000">
                  <a:pos x="wd2" y="hd2"/>
                </a:cxn>
              </a:cxnLst>
              <a:rect l="0" t="0" r="r" b="b"/>
              <a:pathLst>
                <a:path w="21600" h="21600" extrusionOk="0">
                  <a:moveTo>
                    <a:pt x="5082" y="10901"/>
                  </a:moveTo>
                  <a:cubicBezTo>
                    <a:pt x="10165" y="14535"/>
                    <a:pt x="16518" y="17966"/>
                    <a:pt x="21600" y="21600"/>
                  </a:cubicBezTo>
                  <a:cubicBezTo>
                    <a:pt x="17788" y="17361"/>
                    <a:pt x="15247" y="13121"/>
                    <a:pt x="12706" y="8882"/>
                  </a:cubicBezTo>
                  <a:cubicBezTo>
                    <a:pt x="12706" y="8882"/>
                    <a:pt x="11435" y="8680"/>
                    <a:pt x="11435" y="8680"/>
                  </a:cubicBezTo>
                  <a:cubicBezTo>
                    <a:pt x="7624" y="5854"/>
                    <a:pt x="3812" y="2826"/>
                    <a:pt x="0" y="0"/>
                  </a:cubicBezTo>
                  <a:cubicBezTo>
                    <a:pt x="0" y="404"/>
                    <a:pt x="0" y="1009"/>
                    <a:pt x="0" y="1615"/>
                  </a:cubicBezTo>
                  <a:cubicBezTo>
                    <a:pt x="1271" y="4643"/>
                    <a:pt x="3812" y="7873"/>
                    <a:pt x="5082" y="10901"/>
                  </a:cubicBezTo>
                  <a:close/>
                </a:path>
              </a:pathLst>
            </a:custGeom>
            <a:solidFill>
              <a:srgbClr val="766F54"/>
            </a:solidFill>
            <a:ln w="12700" cap="flat">
              <a:noFill/>
              <a:miter lim="400000"/>
            </a:ln>
            <a:effectLst/>
          </p:spPr>
          <p:txBody>
            <a:bodyPr wrap="square" lIns="37147" tIns="37147" rIns="37147" bIns="37147" numCol="1" anchor="t">
              <a:noAutofit/>
            </a:bodyPr>
            <a:lstStyle/>
            <a:p>
              <a:pPr defTabSz="457200">
                <a:defRPr sz="1800">
                  <a:latin typeface="Century Gothic"/>
                  <a:ea typeface="Century Gothic"/>
                  <a:cs typeface="Century Gothic"/>
                  <a:sym typeface="Century Gothic"/>
                </a:defRPr>
              </a:pPr>
              <a:endParaRPr/>
            </a:p>
          </p:txBody>
        </p:sp>
        <p:sp>
          <p:nvSpPr>
            <p:cNvPr id="156" name="Freeform 34"/>
            <p:cNvSpPr/>
            <p:nvPr/>
          </p:nvSpPr>
          <p:spPr>
            <a:xfrm>
              <a:off x="769032" y="2556600"/>
              <a:ext cx="1145766" cy="2207468"/>
            </a:xfrm>
            <a:custGeom>
              <a:avLst/>
              <a:gdLst/>
              <a:ahLst/>
              <a:cxnLst>
                <a:cxn ang="0">
                  <a:pos x="wd2" y="hd2"/>
                </a:cxn>
                <a:cxn ang="5400000">
                  <a:pos x="wd2" y="hd2"/>
                </a:cxn>
                <a:cxn ang="10800000">
                  <a:pos x="wd2" y="hd2"/>
                </a:cxn>
                <a:cxn ang="16200000">
                  <a:pos x="wd2" y="hd2"/>
                </a:cxn>
              </a:cxnLst>
              <a:rect l="0" t="0" r="r" b="b"/>
              <a:pathLst>
                <a:path w="21600" h="21600" extrusionOk="0">
                  <a:moveTo>
                    <a:pt x="588" y="21030"/>
                  </a:moveTo>
                  <a:cubicBezTo>
                    <a:pt x="661" y="19052"/>
                    <a:pt x="1396" y="17037"/>
                    <a:pt x="2571" y="15097"/>
                  </a:cubicBezTo>
                  <a:cubicBezTo>
                    <a:pt x="3747" y="13196"/>
                    <a:pt x="5363" y="11332"/>
                    <a:pt x="7273" y="9583"/>
                  </a:cubicBezTo>
                  <a:cubicBezTo>
                    <a:pt x="9110" y="7796"/>
                    <a:pt x="11314" y="6123"/>
                    <a:pt x="13739" y="4525"/>
                  </a:cubicBezTo>
                  <a:cubicBezTo>
                    <a:pt x="14914" y="3727"/>
                    <a:pt x="16163" y="2928"/>
                    <a:pt x="17486" y="2206"/>
                  </a:cubicBezTo>
                  <a:cubicBezTo>
                    <a:pt x="18147" y="1825"/>
                    <a:pt x="18808" y="1445"/>
                    <a:pt x="19469" y="1065"/>
                  </a:cubicBezTo>
                  <a:cubicBezTo>
                    <a:pt x="20131" y="723"/>
                    <a:pt x="20865" y="342"/>
                    <a:pt x="21600" y="0"/>
                  </a:cubicBezTo>
                  <a:cubicBezTo>
                    <a:pt x="21527" y="0"/>
                    <a:pt x="21527" y="0"/>
                    <a:pt x="21527" y="0"/>
                  </a:cubicBezTo>
                  <a:cubicBezTo>
                    <a:pt x="20792" y="342"/>
                    <a:pt x="20057" y="685"/>
                    <a:pt x="19396" y="1027"/>
                  </a:cubicBezTo>
                  <a:cubicBezTo>
                    <a:pt x="18735" y="1407"/>
                    <a:pt x="18073" y="1787"/>
                    <a:pt x="17412" y="2130"/>
                  </a:cubicBezTo>
                  <a:cubicBezTo>
                    <a:pt x="16016" y="2890"/>
                    <a:pt x="14767" y="3651"/>
                    <a:pt x="13592" y="4449"/>
                  </a:cubicBezTo>
                  <a:cubicBezTo>
                    <a:pt x="11094" y="6046"/>
                    <a:pt x="8890" y="7720"/>
                    <a:pt x="6980" y="9469"/>
                  </a:cubicBezTo>
                  <a:cubicBezTo>
                    <a:pt x="4996" y="11256"/>
                    <a:pt x="3380" y="13120"/>
                    <a:pt x="2204" y="15059"/>
                  </a:cubicBezTo>
                  <a:cubicBezTo>
                    <a:pt x="955" y="16923"/>
                    <a:pt x="220" y="18900"/>
                    <a:pt x="0" y="20877"/>
                  </a:cubicBezTo>
                  <a:cubicBezTo>
                    <a:pt x="220" y="21106"/>
                    <a:pt x="367" y="21334"/>
                    <a:pt x="514" y="21600"/>
                  </a:cubicBezTo>
                  <a:cubicBezTo>
                    <a:pt x="514" y="21410"/>
                    <a:pt x="514" y="21220"/>
                    <a:pt x="588" y="21030"/>
                  </a:cubicBezTo>
                  <a:close/>
                </a:path>
              </a:pathLst>
            </a:custGeom>
            <a:solidFill>
              <a:srgbClr val="766F54"/>
            </a:solidFill>
            <a:ln w="12700" cap="flat">
              <a:noFill/>
              <a:miter lim="400000"/>
            </a:ln>
            <a:effectLst/>
          </p:spPr>
          <p:txBody>
            <a:bodyPr wrap="square" lIns="37147" tIns="37147" rIns="37147" bIns="37147" numCol="1" anchor="t">
              <a:noAutofit/>
            </a:bodyPr>
            <a:lstStyle/>
            <a:p>
              <a:pPr defTabSz="457200">
                <a:defRPr sz="1800">
                  <a:latin typeface="Century Gothic"/>
                  <a:ea typeface="Century Gothic"/>
                  <a:cs typeface="Century Gothic"/>
                  <a:sym typeface="Century Gothic"/>
                </a:defRPr>
              </a:pPr>
              <a:endParaRPr/>
            </a:p>
          </p:txBody>
        </p:sp>
        <p:sp>
          <p:nvSpPr>
            <p:cNvPr id="157" name="Freeform 35"/>
            <p:cNvSpPr/>
            <p:nvPr/>
          </p:nvSpPr>
          <p:spPr>
            <a:xfrm>
              <a:off x="849983" y="5363415"/>
              <a:ext cx="98076" cy="20549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4320" y="7336"/>
                    <a:pt x="10368" y="14672"/>
                    <a:pt x="16416" y="21600"/>
                  </a:cubicBezTo>
                  <a:cubicBezTo>
                    <a:pt x="21600" y="21600"/>
                    <a:pt x="21600" y="21600"/>
                    <a:pt x="21600" y="21600"/>
                  </a:cubicBezTo>
                  <a:cubicBezTo>
                    <a:pt x="13824" y="14672"/>
                    <a:pt x="6912" y="7336"/>
                    <a:pt x="0" y="0"/>
                  </a:cubicBezTo>
                  <a:close/>
                </a:path>
              </a:pathLst>
            </a:custGeom>
            <a:solidFill>
              <a:srgbClr val="766F54"/>
            </a:solidFill>
            <a:ln w="12700" cap="flat">
              <a:noFill/>
              <a:miter lim="400000"/>
            </a:ln>
            <a:effectLst/>
          </p:spPr>
          <p:txBody>
            <a:bodyPr wrap="square" lIns="37147" tIns="37147" rIns="37147" bIns="37147" numCol="1" anchor="t">
              <a:noAutofit/>
            </a:bodyPr>
            <a:lstStyle/>
            <a:p>
              <a:pPr defTabSz="457200">
                <a:defRPr sz="1800">
                  <a:latin typeface="Century Gothic"/>
                  <a:ea typeface="Century Gothic"/>
                  <a:cs typeface="Century Gothic"/>
                  <a:sym typeface="Century Gothic"/>
                </a:defRPr>
              </a:pPr>
              <a:endParaRPr/>
            </a:p>
          </p:txBody>
        </p:sp>
        <p:sp>
          <p:nvSpPr>
            <p:cNvPr id="158" name="Freeform 36"/>
            <p:cNvSpPr/>
            <p:nvPr/>
          </p:nvSpPr>
          <p:spPr>
            <a:xfrm>
              <a:off x="769032" y="4792089"/>
              <a:ext cx="112087" cy="54797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0" y="4596"/>
                    <a:pt x="1490" y="9191"/>
                    <a:pt x="5214" y="13634"/>
                  </a:cubicBezTo>
                  <a:cubicBezTo>
                    <a:pt x="8193" y="15013"/>
                    <a:pt x="10428" y="16545"/>
                    <a:pt x="13407" y="17923"/>
                  </a:cubicBezTo>
                  <a:cubicBezTo>
                    <a:pt x="16386" y="19149"/>
                    <a:pt x="18621" y="20374"/>
                    <a:pt x="21600" y="21600"/>
                  </a:cubicBezTo>
                  <a:cubicBezTo>
                    <a:pt x="20855" y="21294"/>
                    <a:pt x="20855" y="20987"/>
                    <a:pt x="20110" y="20681"/>
                  </a:cubicBezTo>
                  <a:cubicBezTo>
                    <a:pt x="11917" y="15013"/>
                    <a:pt x="7448" y="9191"/>
                    <a:pt x="5959" y="3370"/>
                  </a:cubicBezTo>
                  <a:cubicBezTo>
                    <a:pt x="5214" y="2757"/>
                    <a:pt x="3724" y="2298"/>
                    <a:pt x="2979" y="1685"/>
                  </a:cubicBezTo>
                  <a:cubicBezTo>
                    <a:pt x="1490" y="1072"/>
                    <a:pt x="745" y="460"/>
                    <a:pt x="0" y="0"/>
                  </a:cubicBezTo>
                  <a:close/>
                </a:path>
              </a:pathLst>
            </a:custGeom>
            <a:solidFill>
              <a:srgbClr val="766F54"/>
            </a:solidFill>
            <a:ln w="12700" cap="flat">
              <a:noFill/>
              <a:miter lim="400000"/>
            </a:ln>
            <a:effectLst/>
          </p:spPr>
          <p:txBody>
            <a:bodyPr wrap="square" lIns="37147" tIns="37147" rIns="37147" bIns="37147" numCol="1" anchor="t">
              <a:noAutofit/>
            </a:bodyPr>
            <a:lstStyle/>
            <a:p>
              <a:pPr defTabSz="457200">
                <a:defRPr sz="1800">
                  <a:latin typeface="Century Gothic"/>
                  <a:ea typeface="Century Gothic"/>
                  <a:cs typeface="Century Gothic"/>
                  <a:sym typeface="Century Gothic"/>
                </a:defRPr>
              </a:pPr>
              <a:endParaRPr/>
            </a:p>
          </p:txBody>
        </p:sp>
        <p:sp>
          <p:nvSpPr>
            <p:cNvPr id="159" name="Freeform 37"/>
            <p:cNvSpPr/>
            <p:nvPr/>
          </p:nvSpPr>
          <p:spPr>
            <a:xfrm>
              <a:off x="769032" y="4690900"/>
              <a:ext cx="31136" cy="185254"/>
            </a:xfrm>
            <a:custGeom>
              <a:avLst/>
              <a:gdLst/>
              <a:ahLst/>
              <a:cxnLst>
                <a:cxn ang="0">
                  <a:pos x="wd2" y="hd2"/>
                </a:cxn>
                <a:cxn ang="5400000">
                  <a:pos x="wd2" y="hd2"/>
                </a:cxn>
                <a:cxn ang="10800000">
                  <a:pos x="wd2" y="hd2"/>
                </a:cxn>
                <a:cxn ang="16200000">
                  <a:pos x="wd2" y="hd2"/>
                </a:cxn>
              </a:cxnLst>
              <a:rect l="0" t="0" r="r" b="b"/>
              <a:pathLst>
                <a:path w="21600" h="21600" extrusionOk="0">
                  <a:moveTo>
                    <a:pt x="0" y="11700"/>
                  </a:moveTo>
                  <a:cubicBezTo>
                    <a:pt x="2700" y="13050"/>
                    <a:pt x="5400" y="14850"/>
                    <a:pt x="10800" y="16650"/>
                  </a:cubicBezTo>
                  <a:cubicBezTo>
                    <a:pt x="13500" y="18450"/>
                    <a:pt x="18900" y="19800"/>
                    <a:pt x="21600" y="21600"/>
                  </a:cubicBezTo>
                  <a:cubicBezTo>
                    <a:pt x="18900" y="17100"/>
                    <a:pt x="18900" y="12600"/>
                    <a:pt x="18900" y="8550"/>
                  </a:cubicBezTo>
                  <a:cubicBezTo>
                    <a:pt x="13500" y="5400"/>
                    <a:pt x="8100" y="2700"/>
                    <a:pt x="0" y="0"/>
                  </a:cubicBezTo>
                  <a:cubicBezTo>
                    <a:pt x="0" y="450"/>
                    <a:pt x="0" y="1350"/>
                    <a:pt x="0" y="1800"/>
                  </a:cubicBezTo>
                  <a:cubicBezTo>
                    <a:pt x="0" y="4950"/>
                    <a:pt x="0" y="8550"/>
                    <a:pt x="0" y="11700"/>
                  </a:cubicBezTo>
                  <a:close/>
                </a:path>
              </a:pathLst>
            </a:custGeom>
            <a:solidFill>
              <a:srgbClr val="766F54"/>
            </a:solidFill>
            <a:ln w="12700" cap="flat">
              <a:noFill/>
              <a:miter lim="400000"/>
            </a:ln>
            <a:effectLst/>
          </p:spPr>
          <p:txBody>
            <a:bodyPr wrap="square" lIns="37147" tIns="37147" rIns="37147" bIns="37147" numCol="1" anchor="t">
              <a:noAutofit/>
            </a:bodyPr>
            <a:lstStyle/>
            <a:p>
              <a:pPr defTabSz="457200">
                <a:defRPr sz="1800">
                  <a:latin typeface="Century Gothic"/>
                  <a:ea typeface="Century Gothic"/>
                  <a:cs typeface="Century Gothic"/>
                  <a:sym typeface="Century Gothic"/>
                </a:defRPr>
              </a:pPr>
              <a:endParaRPr/>
            </a:p>
          </p:txBody>
        </p:sp>
        <p:sp>
          <p:nvSpPr>
            <p:cNvPr id="160" name="Freeform 38"/>
            <p:cNvSpPr/>
            <p:nvPr/>
          </p:nvSpPr>
          <p:spPr>
            <a:xfrm>
              <a:off x="795497" y="5137687"/>
              <a:ext cx="171243" cy="431220"/>
            </a:xfrm>
            <a:custGeom>
              <a:avLst/>
              <a:gdLst/>
              <a:ahLst/>
              <a:cxnLst>
                <a:cxn ang="0">
                  <a:pos x="wd2" y="hd2"/>
                </a:cxn>
                <a:cxn ang="5400000">
                  <a:pos x="wd2" y="hd2"/>
                </a:cxn>
                <a:cxn ang="10800000">
                  <a:pos x="wd2" y="hd2"/>
                </a:cxn>
                <a:cxn ang="16200000">
                  <a:pos x="wd2" y="hd2"/>
                </a:cxn>
              </a:cxnLst>
              <a:rect l="0" t="0" r="r" b="b"/>
              <a:pathLst>
                <a:path w="21600" h="21600" extrusionOk="0">
                  <a:moveTo>
                    <a:pt x="5400" y="5449"/>
                  </a:moveTo>
                  <a:cubicBezTo>
                    <a:pt x="3436" y="3697"/>
                    <a:pt x="1964" y="1751"/>
                    <a:pt x="0" y="0"/>
                  </a:cubicBezTo>
                  <a:cubicBezTo>
                    <a:pt x="1473" y="3114"/>
                    <a:pt x="3436" y="6422"/>
                    <a:pt x="5400" y="9535"/>
                  </a:cubicBezTo>
                  <a:cubicBezTo>
                    <a:pt x="5891" y="10119"/>
                    <a:pt x="6382" y="10703"/>
                    <a:pt x="6873" y="11286"/>
                  </a:cubicBezTo>
                  <a:cubicBezTo>
                    <a:pt x="10800" y="14789"/>
                    <a:pt x="14727" y="18292"/>
                    <a:pt x="19145" y="21600"/>
                  </a:cubicBezTo>
                  <a:cubicBezTo>
                    <a:pt x="21600" y="21600"/>
                    <a:pt x="21600" y="21600"/>
                    <a:pt x="21600" y="21600"/>
                  </a:cubicBezTo>
                  <a:cubicBezTo>
                    <a:pt x="17182" y="17903"/>
                    <a:pt x="13745" y="14011"/>
                    <a:pt x="10800" y="10119"/>
                  </a:cubicBezTo>
                  <a:cubicBezTo>
                    <a:pt x="8836" y="8562"/>
                    <a:pt x="7364" y="7005"/>
                    <a:pt x="5400" y="5449"/>
                  </a:cubicBezTo>
                  <a:close/>
                </a:path>
              </a:pathLst>
            </a:custGeom>
            <a:solidFill>
              <a:srgbClr val="766F54"/>
            </a:solidFill>
            <a:ln w="12700" cap="flat">
              <a:noFill/>
              <a:miter lim="400000"/>
            </a:ln>
            <a:effectLst/>
          </p:spPr>
          <p:txBody>
            <a:bodyPr wrap="square" lIns="37147" tIns="37147" rIns="37147" bIns="37147" numCol="1" anchor="t">
              <a:noAutofit/>
            </a:bodyPr>
            <a:lstStyle/>
            <a:p>
              <a:pPr defTabSz="457200">
                <a:defRPr sz="1800">
                  <a:latin typeface="Century Gothic"/>
                  <a:ea typeface="Century Gothic"/>
                  <a:cs typeface="Century Gothic"/>
                  <a:sym typeface="Century Gothic"/>
                </a:defRPr>
              </a:pPr>
              <a:endParaRPr/>
            </a:p>
          </p:txBody>
        </p:sp>
      </p:grpSp>
      <p:sp>
        <p:nvSpPr>
          <p:cNvPr id="162" name="Rectangle 6"/>
          <p:cNvSpPr/>
          <p:nvPr/>
        </p:nvSpPr>
        <p:spPr>
          <a:xfrm>
            <a:off x="-1" y="642937"/>
            <a:ext cx="148592" cy="5572126"/>
          </a:xfrm>
          <a:prstGeom prst="rect">
            <a:avLst/>
          </a:prstGeom>
          <a:solidFill>
            <a:srgbClr val="766F54"/>
          </a:solidFill>
          <a:ln w="12700">
            <a:miter lim="400000"/>
          </a:ln>
        </p:spPr>
        <p:txBody>
          <a:bodyPr lIns="37147" tIns="37147" rIns="37147" bIns="37147"/>
          <a:lstStyle/>
          <a:p>
            <a:pPr defTabSz="457200">
              <a:defRPr sz="1800">
                <a:latin typeface="Century Gothic"/>
                <a:ea typeface="Century Gothic"/>
                <a:cs typeface="Century Gothic"/>
                <a:sym typeface="Century Gothic"/>
              </a:defRPr>
            </a:pPr>
            <a:endParaRPr/>
          </a:p>
        </p:txBody>
      </p:sp>
      <p:sp>
        <p:nvSpPr>
          <p:cNvPr id="163" name="제목 텍스트"/>
          <p:cNvSpPr txBox="1">
            <a:spLocks noGrp="1"/>
          </p:cNvSpPr>
          <p:nvPr>
            <p:ph type="title"/>
          </p:nvPr>
        </p:nvSpPr>
        <p:spPr>
          <a:xfrm>
            <a:off x="2103735" y="2686050"/>
            <a:ext cx="7243763" cy="1838510"/>
          </a:xfrm>
          <a:prstGeom prst="rect">
            <a:avLst/>
          </a:prstGeom>
        </p:spPr>
        <p:txBody>
          <a:bodyPr lIns="37147" tIns="37147" rIns="37147" bIns="37147" anchor="b"/>
          <a:lstStyle>
            <a:lvl1pPr defTabSz="457200">
              <a:defRPr sz="5400">
                <a:solidFill>
                  <a:srgbClr val="262626"/>
                </a:solidFill>
                <a:latin typeface="Century Gothic"/>
                <a:ea typeface="Century Gothic"/>
                <a:cs typeface="Century Gothic"/>
                <a:sym typeface="Century Gothic"/>
              </a:defRPr>
            </a:lvl1pPr>
          </a:lstStyle>
          <a:p>
            <a:pPr>
              <a:defRPr>
                <a:effectLst/>
              </a:defRPr>
            </a:pPr>
            <a:r>
              <a:t>제목 텍스트</a:t>
            </a:r>
          </a:p>
        </p:txBody>
      </p:sp>
      <p:sp>
        <p:nvSpPr>
          <p:cNvPr id="164" name="본문 첫 번째 줄…"/>
          <p:cNvSpPr txBox="1">
            <a:spLocks noGrp="1"/>
          </p:cNvSpPr>
          <p:nvPr>
            <p:ph type="body" sz="quarter" idx="1"/>
          </p:nvPr>
        </p:nvSpPr>
        <p:spPr>
          <a:xfrm>
            <a:off x="2103735" y="4524557"/>
            <a:ext cx="7243763" cy="915106"/>
          </a:xfrm>
          <a:prstGeom prst="rect">
            <a:avLst/>
          </a:prstGeom>
        </p:spPr>
        <p:txBody>
          <a:bodyPr lIns="37147" tIns="37147" rIns="37147" bIns="37147"/>
          <a:lstStyle>
            <a:lvl1pPr marL="0" indent="0" defTabSz="457200">
              <a:spcBef>
                <a:spcPts val="1000"/>
              </a:spcBef>
              <a:buClrTx/>
              <a:buSzTx/>
              <a:buFontTx/>
              <a:buNone/>
              <a:defRPr sz="1800">
                <a:solidFill>
                  <a:srgbClr val="595959"/>
                </a:solidFill>
                <a:latin typeface="Century Gothic"/>
                <a:ea typeface="Century Gothic"/>
                <a:cs typeface="Century Gothic"/>
                <a:sym typeface="Century Gothic"/>
              </a:defRPr>
            </a:lvl1pPr>
            <a:lvl2pPr marL="0" indent="457200" defTabSz="457200">
              <a:spcBef>
                <a:spcPts val="1000"/>
              </a:spcBef>
              <a:buClrTx/>
              <a:buSzTx/>
              <a:buFontTx/>
              <a:buNone/>
              <a:defRPr sz="1800">
                <a:solidFill>
                  <a:srgbClr val="595959"/>
                </a:solidFill>
                <a:latin typeface="Century Gothic"/>
                <a:ea typeface="Century Gothic"/>
                <a:cs typeface="Century Gothic"/>
                <a:sym typeface="Century Gothic"/>
              </a:defRPr>
            </a:lvl2pPr>
            <a:lvl3pPr marL="0" indent="914400" defTabSz="457200">
              <a:spcBef>
                <a:spcPts val="1000"/>
              </a:spcBef>
              <a:buClrTx/>
              <a:buSzTx/>
              <a:buFontTx/>
              <a:buNone/>
              <a:defRPr sz="1800">
                <a:solidFill>
                  <a:srgbClr val="595959"/>
                </a:solidFill>
                <a:latin typeface="Century Gothic"/>
                <a:ea typeface="Century Gothic"/>
                <a:cs typeface="Century Gothic"/>
                <a:sym typeface="Century Gothic"/>
              </a:defRPr>
            </a:lvl3pPr>
            <a:lvl4pPr marL="0" indent="1371600" defTabSz="457200">
              <a:spcBef>
                <a:spcPts val="1000"/>
              </a:spcBef>
              <a:buClrTx/>
              <a:buSzTx/>
              <a:buFontTx/>
              <a:buNone/>
              <a:defRPr sz="1800">
                <a:solidFill>
                  <a:srgbClr val="595959"/>
                </a:solidFill>
                <a:latin typeface="Century Gothic"/>
                <a:ea typeface="Century Gothic"/>
                <a:cs typeface="Century Gothic"/>
                <a:sym typeface="Century Gothic"/>
              </a:defRPr>
            </a:lvl4pPr>
            <a:lvl5pPr marL="0" indent="1828800" defTabSz="457200">
              <a:spcBef>
                <a:spcPts val="1000"/>
              </a:spcBef>
              <a:buClrTx/>
              <a:buSzTx/>
              <a:buFontTx/>
              <a:buNone/>
              <a:defRPr sz="1800">
                <a:solidFill>
                  <a:srgbClr val="595959"/>
                </a:solidFill>
                <a:latin typeface="Century Gothic"/>
                <a:ea typeface="Century Gothic"/>
                <a:cs typeface="Century Gothic"/>
                <a:sym typeface="Century Gothic"/>
              </a:defRPr>
            </a:lvl5pPr>
          </a:lstStyle>
          <a:p>
            <a:pPr>
              <a:defRPr>
                <a:effectLst/>
              </a:defRPr>
            </a:pPr>
            <a:r>
              <a:t>본문 첫 번째 줄</a:t>
            </a:r>
          </a:p>
          <a:p>
            <a:pPr lvl="1">
              <a:defRPr>
                <a:effectLst/>
              </a:defRPr>
            </a:pPr>
            <a:r>
              <a:t>본문 두 번째 줄</a:t>
            </a:r>
          </a:p>
          <a:p>
            <a:pPr lvl="2">
              <a:defRPr>
                <a:effectLst/>
              </a:defRPr>
            </a:pPr>
            <a:r>
              <a:t>본문 세 번째 줄</a:t>
            </a:r>
          </a:p>
          <a:p>
            <a:pPr lvl="3">
              <a:defRPr>
                <a:effectLst/>
              </a:defRPr>
            </a:pPr>
            <a:r>
              <a:t>본문 네 번째 줄</a:t>
            </a:r>
          </a:p>
          <a:p>
            <a:pPr lvl="4">
              <a:defRPr>
                <a:effectLst/>
              </a:defRPr>
            </a:pPr>
            <a:r>
              <a:t>본문 다섯 번째 줄</a:t>
            </a:r>
          </a:p>
        </p:txBody>
      </p:sp>
      <p:sp>
        <p:nvSpPr>
          <p:cNvPr id="165" name="Freeform 6"/>
          <p:cNvSpPr/>
          <p:nvPr/>
        </p:nvSpPr>
        <p:spPr>
          <a:xfrm>
            <a:off x="-1" y="4156033"/>
            <a:ext cx="1415626" cy="632604"/>
          </a:xfrm>
          <a:custGeom>
            <a:avLst/>
            <a:gdLst/>
            <a:ahLst/>
            <a:cxnLst>
              <a:cxn ang="0">
                <a:pos x="wd2" y="hd2"/>
              </a:cxn>
              <a:cxn ang="5400000">
                <a:pos x="wd2" y="hd2"/>
              </a:cxn>
              <a:cxn ang="10800000">
                <a:pos x="wd2" y="hd2"/>
              </a:cxn>
              <a:cxn ang="16200000">
                <a:pos x="wd2" y="hd2"/>
              </a:cxn>
            </a:cxnLst>
            <a:rect l="0" t="0" r="r" b="b"/>
            <a:pathLst>
              <a:path w="21571" h="21600" extrusionOk="0">
                <a:moveTo>
                  <a:pt x="16665" y="21600"/>
                </a:moveTo>
                <a:cubicBezTo>
                  <a:pt x="16839" y="21600"/>
                  <a:pt x="16955" y="21470"/>
                  <a:pt x="17013" y="21340"/>
                </a:cubicBezTo>
                <a:cubicBezTo>
                  <a:pt x="17013" y="21210"/>
                  <a:pt x="17071" y="21210"/>
                  <a:pt x="17071" y="21210"/>
                </a:cubicBezTo>
                <a:cubicBezTo>
                  <a:pt x="21484" y="11320"/>
                  <a:pt x="21484" y="11320"/>
                  <a:pt x="21484" y="11320"/>
                </a:cubicBezTo>
                <a:cubicBezTo>
                  <a:pt x="21600" y="11060"/>
                  <a:pt x="21600" y="10540"/>
                  <a:pt x="21484" y="10149"/>
                </a:cubicBezTo>
                <a:cubicBezTo>
                  <a:pt x="17071" y="390"/>
                  <a:pt x="17071" y="390"/>
                  <a:pt x="17071" y="390"/>
                </a:cubicBezTo>
                <a:cubicBezTo>
                  <a:pt x="17071" y="260"/>
                  <a:pt x="17013" y="260"/>
                  <a:pt x="17013" y="260"/>
                </a:cubicBezTo>
                <a:cubicBezTo>
                  <a:pt x="16955" y="130"/>
                  <a:pt x="16839" y="0"/>
                  <a:pt x="16665" y="0"/>
                </a:cubicBezTo>
                <a:cubicBezTo>
                  <a:pt x="0" y="0"/>
                  <a:pt x="0" y="0"/>
                  <a:pt x="0" y="0"/>
                </a:cubicBezTo>
                <a:cubicBezTo>
                  <a:pt x="0" y="21600"/>
                  <a:pt x="0" y="21600"/>
                  <a:pt x="0" y="21600"/>
                </a:cubicBezTo>
                <a:lnTo>
                  <a:pt x="16665" y="21600"/>
                </a:lnTo>
                <a:close/>
              </a:path>
            </a:pathLst>
          </a:custGeom>
          <a:solidFill>
            <a:srgbClr val="A53010"/>
          </a:solidFill>
          <a:ln w="12700">
            <a:miter lim="400000"/>
          </a:ln>
        </p:spPr>
        <p:txBody>
          <a:bodyPr lIns="37147" tIns="37147" rIns="37147" bIns="37147"/>
          <a:lstStyle/>
          <a:p>
            <a:pPr defTabSz="457200">
              <a:defRPr sz="1800">
                <a:latin typeface="Century Gothic"/>
                <a:ea typeface="Century Gothic"/>
                <a:cs typeface="Century Gothic"/>
                <a:sym typeface="Century Gothic"/>
              </a:defRPr>
            </a:pPr>
            <a:endParaRPr/>
          </a:p>
        </p:txBody>
      </p:sp>
      <p:sp>
        <p:nvSpPr>
          <p:cNvPr id="166" name="슬라이드 번호"/>
          <p:cNvSpPr txBox="1">
            <a:spLocks noGrp="1"/>
          </p:cNvSpPr>
          <p:nvPr>
            <p:ph type="sldNum" sz="quarter" idx="2"/>
          </p:nvPr>
        </p:nvSpPr>
        <p:spPr>
          <a:xfrm>
            <a:off x="697129" y="4281973"/>
            <a:ext cx="368529" cy="379096"/>
          </a:xfrm>
          <a:prstGeom prst="rect">
            <a:avLst/>
          </a:prstGeom>
        </p:spPr>
        <p:txBody>
          <a:bodyPr lIns="37147" tIns="37147" rIns="37147" bIns="37147" anchor="ctr"/>
          <a:lstStyle>
            <a:lvl1pPr defTabSz="457200">
              <a:defRPr sz="2000">
                <a:solidFill>
                  <a:srgbClr val="FEFFFF"/>
                </a:solidFill>
                <a:latin typeface="Century Gothic"/>
                <a:ea typeface="Century Gothic"/>
                <a:cs typeface="Century Gothic"/>
                <a:sym typeface="Century Gothic"/>
              </a:defRPr>
            </a:lvl1pPr>
          </a:lstStyle>
          <a:p>
            <a:pPr>
              <a:defRPr>
                <a:effectLst/>
              </a:defRPr>
            </a:pPr>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4"/>
          <a:srcRect/>
          <a:stretch>
            <a:fillRect/>
          </a:stretch>
        </a:blipFill>
        <a:effectLst/>
      </p:bgPr>
    </p:bg>
    <p:spTree>
      <p:nvGrpSpPr>
        <p:cNvPr id="1" name=""/>
        <p:cNvGrpSpPr/>
        <p:nvPr/>
      </p:nvGrpSpPr>
      <p:grpSpPr>
        <a:xfrm>
          <a:off x="0" y="0"/>
          <a:ext cx="0" cy="0"/>
          <a:chOff x="0" y="0"/>
          <a:chExt cx="0" cy="0"/>
        </a:xfrm>
      </p:grpSpPr>
      <p:sp>
        <p:nvSpPr>
          <p:cNvPr id="2" name="제목 텍스트"/>
          <p:cNvSpPr txBox="1">
            <a:spLocks noGrp="1"/>
          </p:cNvSpPr>
          <p:nvPr>
            <p:ph type="title"/>
          </p:nvPr>
        </p:nvSpPr>
        <p:spPr>
          <a:xfrm>
            <a:off x="495300" y="292100"/>
            <a:ext cx="8915400" cy="13843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normAutofit/>
          </a:bodyPr>
          <a:lstStyle/>
          <a:p>
            <a:r>
              <a:t>제목 텍스트</a:t>
            </a:r>
          </a:p>
        </p:txBody>
      </p:sp>
      <p:sp>
        <p:nvSpPr>
          <p:cNvPr id="3" name="본문 첫 번째 줄…"/>
          <p:cNvSpPr txBox="1">
            <a:spLocks noGrp="1"/>
          </p:cNvSpPr>
          <p:nvPr>
            <p:ph type="body" idx="1"/>
          </p:nvPr>
        </p:nvSpPr>
        <p:spPr>
          <a:xfrm>
            <a:off x="495300" y="1905000"/>
            <a:ext cx="8915400" cy="411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p>
            <a:r>
              <a:t>본문 첫 번째 줄</a:t>
            </a:r>
          </a:p>
          <a:p>
            <a:pPr lvl="1"/>
            <a:r>
              <a:t>본문 두 번째 줄</a:t>
            </a:r>
          </a:p>
          <a:p>
            <a:pPr lvl="2"/>
            <a:r>
              <a:t>본문 세 번째 줄</a:t>
            </a:r>
          </a:p>
          <a:p>
            <a:pPr lvl="3"/>
            <a:r>
              <a:t>본문 네 번째 줄</a:t>
            </a:r>
          </a:p>
          <a:p>
            <a:pPr lvl="4"/>
            <a:r>
              <a:t>본문 다섯 번째 줄</a:t>
            </a:r>
          </a:p>
        </p:txBody>
      </p:sp>
      <p:sp>
        <p:nvSpPr>
          <p:cNvPr id="4" name="슬라이드 번호"/>
          <p:cNvSpPr txBox="1">
            <a:spLocks noGrp="1"/>
          </p:cNvSpPr>
          <p:nvPr>
            <p:ph type="sldNum" sz="quarter" idx="2"/>
          </p:nvPr>
        </p:nvSpPr>
        <p:spPr>
          <a:xfrm>
            <a:off x="9108799" y="6432657"/>
            <a:ext cx="301905" cy="288820"/>
          </a:xfrm>
          <a:prstGeom prst="rect">
            <a:avLst/>
          </a:prstGeom>
          <a:ln w="12700">
            <a:miter lim="400000"/>
          </a:ln>
        </p:spPr>
        <p:txBody>
          <a:bodyPr wrap="none" lIns="45718" tIns="45718" rIns="45718" bIns="45718" anchor="b">
            <a:spAutoFit/>
          </a:bodyPr>
          <a:lstStyle>
            <a:lvl1pPr algn="r">
              <a:defRPr sz="1400">
                <a:solidFill>
                  <a:srgbClr val="FFFFFF"/>
                </a:solidFill>
                <a:effectLst>
                  <a:outerShdw blurRad="12700" dist="25400" dir="2700000" rotWithShape="0">
                    <a:srgbClr val="000000"/>
                  </a:outerShdw>
                </a:effectLst>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marL="0" marR="0" indent="0" algn="l" defTabSz="914400" rtl="0" latinLnBrk="0">
        <a:lnSpc>
          <a:spcPct val="100000"/>
        </a:lnSpc>
        <a:spcBef>
          <a:spcPts val="0"/>
        </a:spcBef>
        <a:spcAft>
          <a:spcPts val="0"/>
        </a:spcAft>
        <a:buClrTx/>
        <a:buSzTx/>
        <a:buFontTx/>
        <a:buNone/>
        <a:tabLst/>
        <a:defRPr sz="4400" b="0" i="0" u="none" strike="noStrike" cap="none" spc="0" baseline="0">
          <a:solidFill>
            <a:srgbClr val="FFFFFF"/>
          </a:solidFill>
          <a:effectLst>
            <a:outerShdw blurRad="12700" dist="25400" dir="2700000" rotWithShape="0">
              <a:srgbClr val="000000"/>
            </a:outerShdw>
          </a:effectLst>
          <a:uFillTx/>
          <a:latin typeface="Tahoma"/>
          <a:ea typeface="Tahoma"/>
          <a:cs typeface="Tahoma"/>
          <a:sym typeface="Tahoma"/>
        </a:defRPr>
      </a:lvl1pPr>
      <a:lvl2pPr marL="0" marR="0" indent="0" algn="l" defTabSz="914400" rtl="0" latinLnBrk="0">
        <a:lnSpc>
          <a:spcPct val="100000"/>
        </a:lnSpc>
        <a:spcBef>
          <a:spcPts val="0"/>
        </a:spcBef>
        <a:spcAft>
          <a:spcPts val="0"/>
        </a:spcAft>
        <a:buClrTx/>
        <a:buSzTx/>
        <a:buFontTx/>
        <a:buNone/>
        <a:tabLst/>
        <a:defRPr sz="4400" b="0" i="0" u="none" strike="noStrike" cap="none" spc="0" baseline="0">
          <a:solidFill>
            <a:srgbClr val="FFFFFF"/>
          </a:solidFill>
          <a:effectLst>
            <a:outerShdw blurRad="12700" dist="25400" dir="2700000" rotWithShape="0">
              <a:srgbClr val="000000"/>
            </a:outerShdw>
          </a:effectLst>
          <a:uFillTx/>
          <a:latin typeface="Tahoma"/>
          <a:ea typeface="Tahoma"/>
          <a:cs typeface="Tahoma"/>
          <a:sym typeface="Tahoma"/>
        </a:defRPr>
      </a:lvl2pPr>
      <a:lvl3pPr marL="0" marR="0" indent="0" algn="l" defTabSz="914400" rtl="0" latinLnBrk="0">
        <a:lnSpc>
          <a:spcPct val="100000"/>
        </a:lnSpc>
        <a:spcBef>
          <a:spcPts val="0"/>
        </a:spcBef>
        <a:spcAft>
          <a:spcPts val="0"/>
        </a:spcAft>
        <a:buClrTx/>
        <a:buSzTx/>
        <a:buFontTx/>
        <a:buNone/>
        <a:tabLst/>
        <a:defRPr sz="4400" b="0" i="0" u="none" strike="noStrike" cap="none" spc="0" baseline="0">
          <a:solidFill>
            <a:srgbClr val="FFFFFF"/>
          </a:solidFill>
          <a:effectLst>
            <a:outerShdw blurRad="12700" dist="25400" dir="2700000" rotWithShape="0">
              <a:srgbClr val="000000"/>
            </a:outerShdw>
          </a:effectLst>
          <a:uFillTx/>
          <a:latin typeface="Tahoma"/>
          <a:ea typeface="Tahoma"/>
          <a:cs typeface="Tahoma"/>
          <a:sym typeface="Tahoma"/>
        </a:defRPr>
      </a:lvl3pPr>
      <a:lvl4pPr marL="0" marR="0" indent="0" algn="l" defTabSz="914400" rtl="0" latinLnBrk="0">
        <a:lnSpc>
          <a:spcPct val="100000"/>
        </a:lnSpc>
        <a:spcBef>
          <a:spcPts val="0"/>
        </a:spcBef>
        <a:spcAft>
          <a:spcPts val="0"/>
        </a:spcAft>
        <a:buClrTx/>
        <a:buSzTx/>
        <a:buFontTx/>
        <a:buNone/>
        <a:tabLst/>
        <a:defRPr sz="4400" b="0" i="0" u="none" strike="noStrike" cap="none" spc="0" baseline="0">
          <a:solidFill>
            <a:srgbClr val="FFFFFF"/>
          </a:solidFill>
          <a:effectLst>
            <a:outerShdw blurRad="12700" dist="25400" dir="2700000" rotWithShape="0">
              <a:srgbClr val="000000"/>
            </a:outerShdw>
          </a:effectLst>
          <a:uFillTx/>
          <a:latin typeface="Tahoma"/>
          <a:ea typeface="Tahoma"/>
          <a:cs typeface="Tahoma"/>
          <a:sym typeface="Tahoma"/>
        </a:defRPr>
      </a:lvl4pPr>
      <a:lvl5pPr marL="0" marR="0" indent="0" algn="l" defTabSz="914400" rtl="0" latinLnBrk="0">
        <a:lnSpc>
          <a:spcPct val="100000"/>
        </a:lnSpc>
        <a:spcBef>
          <a:spcPts val="0"/>
        </a:spcBef>
        <a:spcAft>
          <a:spcPts val="0"/>
        </a:spcAft>
        <a:buClrTx/>
        <a:buSzTx/>
        <a:buFontTx/>
        <a:buNone/>
        <a:tabLst/>
        <a:defRPr sz="4400" b="0" i="0" u="none" strike="noStrike" cap="none" spc="0" baseline="0">
          <a:solidFill>
            <a:srgbClr val="FFFFFF"/>
          </a:solidFill>
          <a:effectLst>
            <a:outerShdw blurRad="12700" dist="25400" dir="2700000" rotWithShape="0">
              <a:srgbClr val="000000"/>
            </a:outerShdw>
          </a:effectLst>
          <a:uFillTx/>
          <a:latin typeface="Tahoma"/>
          <a:ea typeface="Tahoma"/>
          <a:cs typeface="Tahoma"/>
          <a:sym typeface="Tahoma"/>
        </a:defRPr>
      </a:lvl5pPr>
      <a:lvl6pPr marL="0" marR="0" indent="0" algn="l" defTabSz="914400" rtl="0" latinLnBrk="0">
        <a:lnSpc>
          <a:spcPct val="100000"/>
        </a:lnSpc>
        <a:spcBef>
          <a:spcPts val="0"/>
        </a:spcBef>
        <a:spcAft>
          <a:spcPts val="0"/>
        </a:spcAft>
        <a:buClrTx/>
        <a:buSzTx/>
        <a:buFontTx/>
        <a:buNone/>
        <a:tabLst/>
        <a:defRPr sz="4400" b="0" i="0" u="none" strike="noStrike" cap="none" spc="0" baseline="0">
          <a:solidFill>
            <a:srgbClr val="FFFFFF"/>
          </a:solidFill>
          <a:effectLst>
            <a:outerShdw blurRad="12700" dist="25400" dir="2700000" rotWithShape="0">
              <a:srgbClr val="000000"/>
            </a:outerShdw>
          </a:effectLst>
          <a:uFillTx/>
          <a:latin typeface="Tahoma"/>
          <a:ea typeface="Tahoma"/>
          <a:cs typeface="Tahoma"/>
          <a:sym typeface="Tahoma"/>
        </a:defRPr>
      </a:lvl6pPr>
      <a:lvl7pPr marL="0" marR="0" indent="0" algn="l" defTabSz="914400" rtl="0" latinLnBrk="0">
        <a:lnSpc>
          <a:spcPct val="100000"/>
        </a:lnSpc>
        <a:spcBef>
          <a:spcPts val="0"/>
        </a:spcBef>
        <a:spcAft>
          <a:spcPts val="0"/>
        </a:spcAft>
        <a:buClrTx/>
        <a:buSzTx/>
        <a:buFontTx/>
        <a:buNone/>
        <a:tabLst/>
        <a:defRPr sz="4400" b="0" i="0" u="none" strike="noStrike" cap="none" spc="0" baseline="0">
          <a:solidFill>
            <a:srgbClr val="FFFFFF"/>
          </a:solidFill>
          <a:effectLst>
            <a:outerShdw blurRad="12700" dist="25400" dir="2700000" rotWithShape="0">
              <a:srgbClr val="000000"/>
            </a:outerShdw>
          </a:effectLst>
          <a:uFillTx/>
          <a:latin typeface="Tahoma"/>
          <a:ea typeface="Tahoma"/>
          <a:cs typeface="Tahoma"/>
          <a:sym typeface="Tahoma"/>
        </a:defRPr>
      </a:lvl7pPr>
      <a:lvl8pPr marL="0" marR="0" indent="0" algn="l" defTabSz="914400" rtl="0" latinLnBrk="0">
        <a:lnSpc>
          <a:spcPct val="100000"/>
        </a:lnSpc>
        <a:spcBef>
          <a:spcPts val="0"/>
        </a:spcBef>
        <a:spcAft>
          <a:spcPts val="0"/>
        </a:spcAft>
        <a:buClrTx/>
        <a:buSzTx/>
        <a:buFontTx/>
        <a:buNone/>
        <a:tabLst/>
        <a:defRPr sz="4400" b="0" i="0" u="none" strike="noStrike" cap="none" spc="0" baseline="0">
          <a:solidFill>
            <a:srgbClr val="FFFFFF"/>
          </a:solidFill>
          <a:effectLst>
            <a:outerShdw blurRad="12700" dist="25400" dir="2700000" rotWithShape="0">
              <a:srgbClr val="000000"/>
            </a:outerShdw>
          </a:effectLst>
          <a:uFillTx/>
          <a:latin typeface="Tahoma"/>
          <a:ea typeface="Tahoma"/>
          <a:cs typeface="Tahoma"/>
          <a:sym typeface="Tahoma"/>
        </a:defRPr>
      </a:lvl8pPr>
      <a:lvl9pPr marL="0" marR="0" indent="0" algn="l" defTabSz="914400" rtl="0" latinLnBrk="0">
        <a:lnSpc>
          <a:spcPct val="100000"/>
        </a:lnSpc>
        <a:spcBef>
          <a:spcPts val="0"/>
        </a:spcBef>
        <a:spcAft>
          <a:spcPts val="0"/>
        </a:spcAft>
        <a:buClrTx/>
        <a:buSzTx/>
        <a:buFontTx/>
        <a:buNone/>
        <a:tabLst/>
        <a:defRPr sz="4400" b="0" i="0" u="none" strike="noStrike" cap="none" spc="0" baseline="0">
          <a:solidFill>
            <a:srgbClr val="FFFFFF"/>
          </a:solidFill>
          <a:effectLst>
            <a:outerShdw blurRad="12700" dist="25400" dir="2700000" rotWithShape="0">
              <a:srgbClr val="000000"/>
            </a:outerShdw>
          </a:effectLst>
          <a:uFillTx/>
          <a:latin typeface="Tahoma"/>
          <a:ea typeface="Tahoma"/>
          <a:cs typeface="Tahoma"/>
          <a:sym typeface="Tahoma"/>
        </a:defRPr>
      </a:lvl9pPr>
    </p:titleStyle>
    <p:bodyStyle>
      <a:lvl1pPr marL="342900" marR="0" indent="-342900" algn="l" defTabSz="914400" rtl="0" latinLnBrk="0">
        <a:lnSpc>
          <a:spcPct val="100000"/>
        </a:lnSpc>
        <a:spcBef>
          <a:spcPts val="700"/>
        </a:spcBef>
        <a:spcAft>
          <a:spcPts val="0"/>
        </a:spcAft>
        <a:buClr>
          <a:srgbClr val="FFCC00"/>
        </a:buClr>
        <a:buSzPct val="120000"/>
        <a:buFont typeface="Tahoma"/>
        <a:buChar char="❖"/>
        <a:tabLst/>
        <a:defRPr sz="3200" b="0" i="0" u="none" strike="noStrike" cap="none" spc="0" baseline="0">
          <a:solidFill>
            <a:srgbClr val="FFFFFF"/>
          </a:solidFill>
          <a:effectLst>
            <a:outerShdw blurRad="12700" dist="25400" dir="2700000" rotWithShape="0">
              <a:srgbClr val="000000"/>
            </a:outerShdw>
          </a:effectLst>
          <a:uFillTx/>
          <a:latin typeface="Tahoma"/>
          <a:ea typeface="Tahoma"/>
          <a:cs typeface="Tahoma"/>
          <a:sym typeface="Tahoma"/>
        </a:defRPr>
      </a:lvl1pPr>
      <a:lvl2pPr marL="783771" marR="0" indent="-326571" algn="l" defTabSz="914400" rtl="0" latinLnBrk="0">
        <a:lnSpc>
          <a:spcPct val="100000"/>
        </a:lnSpc>
        <a:spcBef>
          <a:spcPts val="700"/>
        </a:spcBef>
        <a:spcAft>
          <a:spcPts val="0"/>
        </a:spcAft>
        <a:buClr>
          <a:srgbClr val="FFCC00"/>
        </a:buClr>
        <a:buSzPct val="100000"/>
        <a:buFont typeface="Tahoma"/>
        <a:buChar char="–"/>
        <a:tabLst/>
        <a:defRPr sz="3200" b="0" i="0" u="none" strike="noStrike" cap="none" spc="0" baseline="0">
          <a:solidFill>
            <a:srgbClr val="FFFFFF"/>
          </a:solidFill>
          <a:effectLst>
            <a:outerShdw blurRad="12700" dist="25400" dir="2700000" rotWithShape="0">
              <a:srgbClr val="000000"/>
            </a:outerShdw>
          </a:effectLst>
          <a:uFillTx/>
          <a:latin typeface="Tahoma"/>
          <a:ea typeface="Tahoma"/>
          <a:cs typeface="Tahoma"/>
          <a:sym typeface="Tahoma"/>
        </a:defRPr>
      </a:lvl2pPr>
      <a:lvl3pPr marL="1219200" marR="0" indent="-304800" algn="l" defTabSz="914400" rtl="0" latinLnBrk="0">
        <a:lnSpc>
          <a:spcPct val="100000"/>
        </a:lnSpc>
        <a:spcBef>
          <a:spcPts val="700"/>
        </a:spcBef>
        <a:spcAft>
          <a:spcPts val="0"/>
        </a:spcAft>
        <a:buClr>
          <a:srgbClr val="FFCC00"/>
        </a:buClr>
        <a:buSzPct val="120000"/>
        <a:buFont typeface="Tahoma"/>
        <a:buChar char="•"/>
        <a:tabLst/>
        <a:defRPr sz="3200" b="0" i="0" u="none" strike="noStrike" cap="none" spc="0" baseline="0">
          <a:solidFill>
            <a:srgbClr val="FFFFFF"/>
          </a:solidFill>
          <a:effectLst>
            <a:outerShdw blurRad="12700" dist="25400" dir="2700000" rotWithShape="0">
              <a:srgbClr val="000000"/>
            </a:outerShdw>
          </a:effectLst>
          <a:uFillTx/>
          <a:latin typeface="Tahoma"/>
          <a:ea typeface="Tahoma"/>
          <a:cs typeface="Tahoma"/>
          <a:sym typeface="Tahoma"/>
        </a:defRPr>
      </a:lvl3pPr>
      <a:lvl4pPr marL="1737360" marR="0" indent="-365760" algn="l" defTabSz="914400" rtl="0" latinLnBrk="0">
        <a:lnSpc>
          <a:spcPct val="100000"/>
        </a:lnSpc>
        <a:spcBef>
          <a:spcPts val="700"/>
        </a:spcBef>
        <a:spcAft>
          <a:spcPts val="0"/>
        </a:spcAft>
        <a:buClr>
          <a:srgbClr val="FFCC00"/>
        </a:buClr>
        <a:buSzPct val="100000"/>
        <a:buFont typeface="Tahoma"/>
        <a:buChar char="–"/>
        <a:tabLst/>
        <a:defRPr sz="3200" b="0" i="0" u="none" strike="noStrike" cap="none" spc="0" baseline="0">
          <a:solidFill>
            <a:srgbClr val="FFFFFF"/>
          </a:solidFill>
          <a:effectLst>
            <a:outerShdw blurRad="12700" dist="25400" dir="2700000" rotWithShape="0">
              <a:srgbClr val="000000"/>
            </a:outerShdw>
          </a:effectLst>
          <a:uFillTx/>
          <a:latin typeface="Tahoma"/>
          <a:ea typeface="Tahoma"/>
          <a:cs typeface="Tahoma"/>
          <a:sym typeface="Tahoma"/>
        </a:defRPr>
      </a:lvl4pPr>
      <a:lvl5pPr marL="2235200" marR="0" indent="-406400" algn="l" defTabSz="914400" rtl="0" latinLnBrk="0">
        <a:lnSpc>
          <a:spcPct val="100000"/>
        </a:lnSpc>
        <a:spcBef>
          <a:spcPts val="700"/>
        </a:spcBef>
        <a:spcAft>
          <a:spcPts val="0"/>
        </a:spcAft>
        <a:buClr>
          <a:srgbClr val="FFCC00"/>
        </a:buClr>
        <a:buSzPct val="80000"/>
        <a:buFont typeface="Tahoma"/>
        <a:buChar char="❖"/>
        <a:tabLst/>
        <a:defRPr sz="3200" b="0" i="0" u="none" strike="noStrike" cap="none" spc="0" baseline="0">
          <a:solidFill>
            <a:srgbClr val="FFFFFF"/>
          </a:solidFill>
          <a:effectLst>
            <a:outerShdw blurRad="12700" dist="25400" dir="2700000" rotWithShape="0">
              <a:srgbClr val="000000"/>
            </a:outerShdw>
          </a:effectLst>
          <a:uFillTx/>
          <a:latin typeface="Tahoma"/>
          <a:ea typeface="Tahoma"/>
          <a:cs typeface="Tahoma"/>
          <a:sym typeface="Tahoma"/>
        </a:defRPr>
      </a:lvl5pPr>
      <a:lvl6pPr marL="0" marR="0" indent="0" algn="l" defTabSz="914400" rtl="0" latinLnBrk="0">
        <a:lnSpc>
          <a:spcPct val="100000"/>
        </a:lnSpc>
        <a:spcBef>
          <a:spcPts val="700"/>
        </a:spcBef>
        <a:spcAft>
          <a:spcPts val="0"/>
        </a:spcAft>
        <a:buClr>
          <a:srgbClr val="FFCC00"/>
        </a:buClr>
        <a:buSzTx/>
        <a:buFont typeface="Tahoma"/>
        <a:buNone/>
        <a:tabLst/>
        <a:defRPr sz="3200" b="0" i="0" u="none" strike="noStrike" cap="none" spc="0" baseline="0">
          <a:solidFill>
            <a:srgbClr val="FFFFFF"/>
          </a:solidFill>
          <a:effectLst>
            <a:outerShdw blurRad="12700" dist="25400" dir="2700000" rotWithShape="0">
              <a:srgbClr val="000000"/>
            </a:outerShdw>
          </a:effectLst>
          <a:uFillTx/>
          <a:latin typeface="Tahoma"/>
          <a:ea typeface="Tahoma"/>
          <a:cs typeface="Tahoma"/>
          <a:sym typeface="Tahoma"/>
        </a:defRPr>
      </a:lvl6pPr>
      <a:lvl7pPr marL="0" marR="0" indent="0" algn="l" defTabSz="914400" rtl="0" latinLnBrk="0">
        <a:lnSpc>
          <a:spcPct val="100000"/>
        </a:lnSpc>
        <a:spcBef>
          <a:spcPts val="700"/>
        </a:spcBef>
        <a:spcAft>
          <a:spcPts val="0"/>
        </a:spcAft>
        <a:buClr>
          <a:srgbClr val="FFCC00"/>
        </a:buClr>
        <a:buSzTx/>
        <a:buFont typeface="Tahoma"/>
        <a:buNone/>
        <a:tabLst/>
        <a:defRPr sz="3200" b="0" i="0" u="none" strike="noStrike" cap="none" spc="0" baseline="0">
          <a:solidFill>
            <a:srgbClr val="FFFFFF"/>
          </a:solidFill>
          <a:effectLst>
            <a:outerShdw blurRad="12700" dist="25400" dir="2700000" rotWithShape="0">
              <a:srgbClr val="000000"/>
            </a:outerShdw>
          </a:effectLst>
          <a:uFillTx/>
          <a:latin typeface="Tahoma"/>
          <a:ea typeface="Tahoma"/>
          <a:cs typeface="Tahoma"/>
          <a:sym typeface="Tahoma"/>
        </a:defRPr>
      </a:lvl7pPr>
      <a:lvl8pPr marL="0" marR="0" indent="0" algn="l" defTabSz="914400" rtl="0" latinLnBrk="0">
        <a:lnSpc>
          <a:spcPct val="100000"/>
        </a:lnSpc>
        <a:spcBef>
          <a:spcPts val="700"/>
        </a:spcBef>
        <a:spcAft>
          <a:spcPts val="0"/>
        </a:spcAft>
        <a:buClr>
          <a:srgbClr val="FFCC00"/>
        </a:buClr>
        <a:buSzTx/>
        <a:buFont typeface="Tahoma"/>
        <a:buNone/>
        <a:tabLst/>
        <a:defRPr sz="3200" b="0" i="0" u="none" strike="noStrike" cap="none" spc="0" baseline="0">
          <a:solidFill>
            <a:srgbClr val="FFFFFF"/>
          </a:solidFill>
          <a:effectLst>
            <a:outerShdw blurRad="12700" dist="25400" dir="2700000" rotWithShape="0">
              <a:srgbClr val="000000"/>
            </a:outerShdw>
          </a:effectLst>
          <a:uFillTx/>
          <a:latin typeface="Tahoma"/>
          <a:ea typeface="Tahoma"/>
          <a:cs typeface="Tahoma"/>
          <a:sym typeface="Tahoma"/>
        </a:defRPr>
      </a:lvl8pPr>
      <a:lvl9pPr marL="0" marR="0" indent="0" algn="l" defTabSz="914400" rtl="0" latinLnBrk="0">
        <a:lnSpc>
          <a:spcPct val="100000"/>
        </a:lnSpc>
        <a:spcBef>
          <a:spcPts val="700"/>
        </a:spcBef>
        <a:spcAft>
          <a:spcPts val="0"/>
        </a:spcAft>
        <a:buClr>
          <a:srgbClr val="FFCC00"/>
        </a:buClr>
        <a:buSzTx/>
        <a:buFont typeface="Tahoma"/>
        <a:buNone/>
        <a:tabLst/>
        <a:defRPr sz="3200" b="0" i="0" u="none" strike="noStrike" cap="none" spc="0" baseline="0">
          <a:solidFill>
            <a:srgbClr val="FFFFFF"/>
          </a:solidFill>
          <a:effectLst>
            <a:outerShdw blurRad="12700" dist="25400" dir="2700000" rotWithShape="0">
              <a:srgbClr val="000000"/>
            </a:outerShdw>
          </a:effectLst>
          <a:uFillTx/>
          <a:latin typeface="Tahoma"/>
          <a:ea typeface="Tahoma"/>
          <a:cs typeface="Tahoma"/>
          <a:sym typeface="Tahoma"/>
        </a:defRPr>
      </a:lvl9pPr>
    </p:bodyStyle>
    <p:otherStyle>
      <a:lvl1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effectLst>
            <a:outerShdw blurRad="12700" dist="25400" dir="2700000" rotWithShape="0">
              <a:srgbClr val="000000"/>
            </a:outerShdw>
          </a:effectLst>
          <a:uFillTx/>
          <a:latin typeface="+mn-lt"/>
          <a:ea typeface="+mn-ea"/>
          <a:cs typeface="+mn-cs"/>
          <a:sym typeface="Arial"/>
        </a:defRPr>
      </a:lvl1pPr>
      <a:lvl2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effectLst>
            <a:outerShdw blurRad="12700" dist="25400" dir="2700000" rotWithShape="0">
              <a:srgbClr val="000000"/>
            </a:outerShdw>
          </a:effectLst>
          <a:uFillTx/>
          <a:latin typeface="+mn-lt"/>
          <a:ea typeface="+mn-ea"/>
          <a:cs typeface="+mn-cs"/>
          <a:sym typeface="Arial"/>
        </a:defRPr>
      </a:lvl2pPr>
      <a:lvl3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effectLst>
            <a:outerShdw blurRad="12700" dist="25400" dir="2700000" rotWithShape="0">
              <a:srgbClr val="000000"/>
            </a:outerShdw>
          </a:effectLst>
          <a:uFillTx/>
          <a:latin typeface="+mn-lt"/>
          <a:ea typeface="+mn-ea"/>
          <a:cs typeface="+mn-cs"/>
          <a:sym typeface="Arial"/>
        </a:defRPr>
      </a:lvl3pPr>
      <a:lvl4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effectLst>
            <a:outerShdw blurRad="12700" dist="25400" dir="2700000" rotWithShape="0">
              <a:srgbClr val="000000"/>
            </a:outerShdw>
          </a:effectLst>
          <a:uFillTx/>
          <a:latin typeface="+mn-lt"/>
          <a:ea typeface="+mn-ea"/>
          <a:cs typeface="+mn-cs"/>
          <a:sym typeface="Arial"/>
        </a:defRPr>
      </a:lvl4pPr>
      <a:lvl5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effectLst>
            <a:outerShdw blurRad="12700" dist="25400" dir="2700000" rotWithShape="0">
              <a:srgbClr val="000000"/>
            </a:outerShdw>
          </a:effectLst>
          <a:uFillTx/>
          <a:latin typeface="+mn-lt"/>
          <a:ea typeface="+mn-ea"/>
          <a:cs typeface="+mn-cs"/>
          <a:sym typeface="Arial"/>
        </a:defRPr>
      </a:lvl5pPr>
      <a:lvl6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effectLst>
            <a:outerShdw blurRad="12700" dist="25400" dir="2700000" rotWithShape="0">
              <a:srgbClr val="000000"/>
            </a:outerShdw>
          </a:effectLst>
          <a:uFillTx/>
          <a:latin typeface="+mn-lt"/>
          <a:ea typeface="+mn-ea"/>
          <a:cs typeface="+mn-cs"/>
          <a:sym typeface="Arial"/>
        </a:defRPr>
      </a:lvl6pPr>
      <a:lvl7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effectLst>
            <a:outerShdw blurRad="12700" dist="25400" dir="2700000" rotWithShape="0">
              <a:srgbClr val="000000"/>
            </a:outerShdw>
          </a:effectLst>
          <a:uFillTx/>
          <a:latin typeface="+mn-lt"/>
          <a:ea typeface="+mn-ea"/>
          <a:cs typeface="+mn-cs"/>
          <a:sym typeface="Arial"/>
        </a:defRPr>
      </a:lvl7pPr>
      <a:lvl8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effectLst>
            <a:outerShdw blurRad="12700" dist="25400" dir="2700000" rotWithShape="0">
              <a:srgbClr val="000000"/>
            </a:outerShdw>
          </a:effectLst>
          <a:uFillTx/>
          <a:latin typeface="+mn-lt"/>
          <a:ea typeface="+mn-ea"/>
          <a:cs typeface="+mn-cs"/>
          <a:sym typeface="Arial"/>
        </a:defRPr>
      </a:lvl8pPr>
      <a:lvl9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effectLst>
            <a:outerShdw blurRad="12700" dist="25400" dir="2700000" rotWithShape="0">
              <a:srgbClr val="000000"/>
            </a:outerShdw>
          </a:effectLst>
          <a:uFillTx/>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notesSlide" Target="../notesSlides/notesSlide3.xml"/><Relationship Id="rId1" Type="http://schemas.openxmlformats.org/officeDocument/2006/relationships/slideLayout" Target="../slideLayouts/slideLayout8.xml"/><Relationship Id="rId5" Type="http://schemas.openxmlformats.org/officeDocument/2006/relationships/image" Target="../media/image7.jpeg"/><Relationship Id="rId4" Type="http://schemas.openxmlformats.org/officeDocument/2006/relationships/slide" Target="slide2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slide" Target="slide14.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 name="Quality of Information Product: Perceived quality and motivations on intention-to-use of a general web portal"/>
          <p:cNvSpPr txBox="1">
            <a:spLocks noGrp="1"/>
          </p:cNvSpPr>
          <p:nvPr>
            <p:ph type="title"/>
          </p:nvPr>
        </p:nvSpPr>
        <p:spPr>
          <a:xfrm>
            <a:off x="872102" y="1842091"/>
            <a:ext cx="8420101" cy="1431926"/>
          </a:xfrm>
          <a:prstGeom prst="rect">
            <a:avLst/>
          </a:prstGeom>
        </p:spPr>
        <p:txBody>
          <a:bodyPr/>
          <a:lstStyle>
            <a:lvl1pPr defTabSz="667512">
              <a:defRPr sz="2900">
                <a:effectLst>
                  <a:outerShdw blurRad="12700" dist="18542" dir="2700000" rotWithShape="0">
                    <a:srgbClr val="000000"/>
                  </a:outerShdw>
                </a:effectLst>
              </a:defRPr>
            </a:lvl1pPr>
          </a:lstStyle>
          <a:p>
            <a:r>
              <a:t>Understanding of the Quality of Computer-Mediated Communication Technology in the Context of Business Planning</a:t>
            </a:r>
          </a:p>
        </p:txBody>
      </p:sp>
      <p:sp>
        <p:nvSpPr>
          <p:cNvPr id="176" name="Junghyun Nam"/>
          <p:cNvSpPr txBox="1">
            <a:spLocks noGrp="1"/>
          </p:cNvSpPr>
          <p:nvPr>
            <p:ph type="body" sz="quarter" idx="1"/>
          </p:nvPr>
        </p:nvSpPr>
        <p:spPr>
          <a:xfrm>
            <a:off x="1485900" y="3886200"/>
            <a:ext cx="6934200" cy="1219200"/>
          </a:xfrm>
          <a:prstGeom prst="rect">
            <a:avLst/>
          </a:prstGeom>
        </p:spPr>
        <p:txBody>
          <a:bodyPr/>
          <a:lstStyle/>
          <a:p>
            <a:pPr>
              <a:lnSpc>
                <a:spcPct val="80000"/>
              </a:lnSpc>
              <a:spcBef>
                <a:spcPts val="500"/>
              </a:spcBef>
              <a:defRPr sz="2400"/>
            </a:pPr>
            <a:r>
              <a:rPr dirty="0" err="1"/>
              <a:t>Junghyun</a:t>
            </a:r>
            <a:r>
              <a:rPr dirty="0"/>
              <a:t> Nam</a:t>
            </a:r>
          </a:p>
          <a:p>
            <a:pPr>
              <a:lnSpc>
                <a:spcPct val="80000"/>
              </a:lnSpc>
              <a:spcBef>
                <a:spcPts val="500"/>
              </a:spcBef>
              <a:defRPr sz="2400"/>
            </a:pPr>
            <a:r>
              <a:rPr dirty="0"/>
              <a:t>University of North </a:t>
            </a:r>
            <a:r>
              <a:rPr dirty="0" smtClean="0"/>
              <a:t>Georgia</a:t>
            </a:r>
            <a:endParaRPr lang="en-US" dirty="0" smtClean="0"/>
          </a:p>
          <a:p>
            <a:pPr>
              <a:lnSpc>
                <a:spcPct val="80000"/>
              </a:lnSpc>
              <a:spcBef>
                <a:spcPts val="500"/>
              </a:spcBef>
              <a:defRPr sz="2400"/>
            </a:pPr>
            <a:r>
              <a:rPr lang="en-US" dirty="0" smtClean="0"/>
              <a:t>Dahlonega, GA, USA</a:t>
            </a:r>
            <a:endParaRPr dirty="0"/>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 name="슬라이드 번호"/>
          <p:cNvSpPr txBox="1">
            <a:spLocks noGrp="1"/>
          </p:cNvSpPr>
          <p:nvPr>
            <p:ph type="sldNum" sz="quarter" idx="4294967295"/>
          </p:nvPr>
        </p:nvSpPr>
        <p:spPr>
          <a:xfrm>
            <a:off x="9207675" y="6432651"/>
            <a:ext cx="203021" cy="28882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a:t>
            </a:fld>
            <a:endParaRPr/>
          </a:p>
        </p:txBody>
      </p:sp>
      <p:sp>
        <p:nvSpPr>
          <p:cNvPr id="179" name="Problem statement"/>
          <p:cNvSpPr txBox="1">
            <a:spLocks noGrp="1"/>
          </p:cNvSpPr>
          <p:nvPr>
            <p:ph type="title"/>
          </p:nvPr>
        </p:nvSpPr>
        <p:spPr>
          <a:xfrm>
            <a:off x="1128147" y="524574"/>
            <a:ext cx="8915401" cy="1384301"/>
          </a:xfrm>
          <a:prstGeom prst="rect">
            <a:avLst/>
          </a:prstGeom>
        </p:spPr>
        <p:txBody>
          <a:bodyPr/>
          <a:lstStyle/>
          <a:p>
            <a:r>
              <a:t>Purpose</a:t>
            </a:r>
          </a:p>
        </p:txBody>
      </p:sp>
      <p:sp>
        <p:nvSpPr>
          <p:cNvPr id="180" name="Increased use of web portals, but unclear why they use them…"/>
          <p:cNvSpPr txBox="1"/>
          <p:nvPr/>
        </p:nvSpPr>
        <p:spPr>
          <a:xfrm>
            <a:off x="685798" y="2057398"/>
            <a:ext cx="8763004" cy="230832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nSpc>
                <a:spcPct val="90000"/>
              </a:lnSpc>
              <a:spcBef>
                <a:spcPts val="700"/>
              </a:spcBef>
              <a:buClr>
                <a:schemeClr val="accent1"/>
              </a:buClr>
              <a:buSzPct val="100000"/>
              <a:buChar char="•"/>
              <a:defRPr sz="3200">
                <a:solidFill>
                  <a:srgbClr val="FFFFFF"/>
                </a:solidFill>
                <a:effectLst>
                  <a:outerShdw blurRad="12700" dist="25400" dir="2700000" rotWithShape="0">
                    <a:srgbClr val="000000"/>
                  </a:outerShdw>
                </a:effectLst>
                <a:latin typeface="Garamond"/>
                <a:ea typeface="Garamond"/>
                <a:cs typeface="Garamond"/>
                <a:sym typeface="Garamond"/>
              </a:defRPr>
            </a:lvl1pPr>
          </a:lstStyle>
          <a:p>
            <a:pPr>
              <a:defRPr>
                <a:latin typeface="Tahoma"/>
                <a:ea typeface="Tahoma"/>
                <a:cs typeface="Tahoma"/>
                <a:sym typeface="Tahoma"/>
              </a:defRPr>
            </a:pPr>
            <a:r>
              <a:rPr dirty="0">
                <a:latin typeface="나눔고딕"/>
                <a:sym typeface="Garamond"/>
              </a:rPr>
              <a:t>This study seeks to uncover the perceived quality factors of computer-mediated communication in business planning in which communication among teammates is crucial for collaboration. </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CMC"/>
          <p:cNvSpPr txBox="1">
            <a:spLocks noGrp="1"/>
          </p:cNvSpPr>
          <p:nvPr>
            <p:ph type="title"/>
          </p:nvPr>
        </p:nvSpPr>
        <p:spPr>
          <a:prstGeom prst="rect">
            <a:avLst/>
          </a:prstGeom>
        </p:spPr>
        <p:txBody>
          <a:bodyPr/>
          <a:lstStyle/>
          <a:p>
            <a:r>
              <a:t>CMC</a:t>
            </a:r>
          </a:p>
        </p:txBody>
      </p:sp>
      <p:sp>
        <p:nvSpPr>
          <p:cNvPr id="185" name="CMC is defined as any human communication utilizing the use of electronic devices (McQuail, 2005).…"/>
          <p:cNvSpPr txBox="1"/>
          <p:nvPr/>
        </p:nvSpPr>
        <p:spPr>
          <a:xfrm>
            <a:off x="1235737" y="2215539"/>
            <a:ext cx="7434526" cy="33034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marL="342900" indent="-342900" defTabSz="457200">
              <a:spcBef>
                <a:spcPts val="1000"/>
              </a:spcBef>
              <a:buClr>
                <a:srgbClr val="A53010"/>
              </a:buClr>
              <a:buSzPct val="100000"/>
              <a:buChar char=""/>
              <a:defRPr>
                <a:solidFill>
                  <a:srgbClr val="F9F9F9"/>
                </a:solidFill>
                <a:latin typeface="나눔고딕"/>
                <a:ea typeface="나눔고딕"/>
                <a:cs typeface="나눔고딕"/>
                <a:sym typeface="나눔고딕"/>
              </a:defRPr>
            </a:pPr>
            <a:r>
              <a:rPr dirty="0"/>
              <a:t>CMC is defined as any human communication utilizing the use of electronic devices (</a:t>
            </a:r>
            <a:r>
              <a:rPr dirty="0" err="1"/>
              <a:t>McQuail</a:t>
            </a:r>
            <a:r>
              <a:rPr dirty="0"/>
              <a:t>, 2005). </a:t>
            </a:r>
          </a:p>
          <a:p>
            <a:pPr marL="342900" indent="-342900" defTabSz="457200">
              <a:spcBef>
                <a:spcPts val="1000"/>
              </a:spcBef>
              <a:buClr>
                <a:srgbClr val="A53010"/>
              </a:buClr>
              <a:buSzPct val="100000"/>
              <a:buChar char=""/>
              <a:defRPr>
                <a:solidFill>
                  <a:srgbClr val="F9F9F9"/>
                </a:solidFill>
                <a:latin typeface="나눔고딕"/>
                <a:ea typeface="나눔고딕"/>
                <a:cs typeface="나눔고딕"/>
                <a:sym typeface="나눔고딕"/>
              </a:defRPr>
            </a:pPr>
            <a:r>
              <a:rPr dirty="0"/>
              <a:t>CMC technologies include email, text messaging, instant messaging (IM), Social Network Services (SNS), chat rooms, blogs. etc. (Ellison et al., 2007). </a:t>
            </a:r>
          </a:p>
          <a:p>
            <a:pPr marL="457200" indent="-457200" defTabSz="457200">
              <a:spcBef>
                <a:spcPts val="1000"/>
              </a:spcBef>
              <a:buClr>
                <a:srgbClr val="A53010"/>
              </a:buClr>
              <a:buSzPct val="100000"/>
              <a:buChar char=""/>
              <a:defRPr sz="1800">
                <a:solidFill>
                  <a:srgbClr val="404040"/>
                </a:solidFill>
                <a:latin typeface="Century Gothic"/>
                <a:ea typeface="Century Gothic"/>
                <a:cs typeface="Century Gothic"/>
                <a:sym typeface="Century Gothic"/>
              </a:defRPr>
            </a:pPr>
            <a:r>
              <a:rPr sz="2400" dirty="0">
                <a:solidFill>
                  <a:srgbClr val="F9F9F9"/>
                </a:solidFill>
                <a:latin typeface="나눔고딕"/>
                <a:ea typeface="나눔고딕"/>
                <a:cs typeface="나눔고딕"/>
                <a:sym typeface="나눔고딕"/>
              </a:rPr>
              <a:t>Asynchronous </a:t>
            </a:r>
            <a:r>
              <a:rPr sz="2400" dirty="0" smtClean="0">
                <a:solidFill>
                  <a:srgbClr val="F9F9F9"/>
                </a:solidFill>
                <a:latin typeface="나눔고딕"/>
                <a:ea typeface="나눔고딕"/>
                <a:cs typeface="나눔고딕"/>
                <a:sym typeface="나눔고딕"/>
              </a:rPr>
              <a:t>(</a:t>
            </a:r>
            <a:r>
              <a:rPr lang="en-US" sz="2400" dirty="0" smtClean="0">
                <a:solidFill>
                  <a:srgbClr val="F9F9F9"/>
                </a:solidFill>
                <a:latin typeface="나눔고딕"/>
                <a:ea typeface="나눔고딕"/>
                <a:cs typeface="나눔고딕"/>
                <a:sym typeface="나눔고딕"/>
              </a:rPr>
              <a:t>T</a:t>
            </a:r>
            <a:r>
              <a:rPr sz="2400" dirty="0" smtClean="0">
                <a:solidFill>
                  <a:srgbClr val="F9F9F9"/>
                </a:solidFill>
                <a:latin typeface="나눔고딕"/>
                <a:ea typeface="나눔고딕"/>
                <a:cs typeface="나눔고딕"/>
                <a:sym typeface="나눔고딕"/>
              </a:rPr>
              <a:t>ext </a:t>
            </a:r>
            <a:r>
              <a:rPr sz="2400" dirty="0">
                <a:solidFill>
                  <a:srgbClr val="F9F9F9"/>
                </a:solidFill>
                <a:latin typeface="나눔고딕"/>
                <a:ea typeface="나눔고딕"/>
                <a:cs typeface="나눔고딕"/>
                <a:sym typeface="나눔고딕"/>
              </a:rPr>
              <a:t>messaging, Email) vs. Synchronous (Video </a:t>
            </a:r>
            <a:r>
              <a:rPr sz="2400" dirty="0" smtClean="0">
                <a:solidFill>
                  <a:srgbClr val="F9F9F9"/>
                </a:solidFill>
                <a:latin typeface="나눔고딕"/>
                <a:ea typeface="나눔고딕"/>
                <a:cs typeface="나눔고딕"/>
                <a:sym typeface="나눔고딕"/>
              </a:rPr>
              <a:t>chatting</a:t>
            </a:r>
            <a:r>
              <a:rPr lang="en-US" sz="2400" dirty="0" smtClean="0">
                <a:solidFill>
                  <a:srgbClr val="F9F9F9"/>
                </a:solidFill>
                <a:latin typeface="나눔고딕"/>
                <a:ea typeface="나눔고딕"/>
                <a:cs typeface="나눔고딕"/>
                <a:sym typeface="나눔고딕"/>
              </a:rPr>
              <a:t>, Audio Call</a:t>
            </a:r>
            <a:r>
              <a:rPr sz="2400" dirty="0" smtClean="0">
                <a:solidFill>
                  <a:srgbClr val="F9F9F9"/>
                </a:solidFill>
                <a:latin typeface="나눔고딕"/>
                <a:ea typeface="나눔고딕"/>
                <a:cs typeface="나눔고딕"/>
                <a:sym typeface="나눔고딕"/>
              </a:rPr>
              <a:t>)</a:t>
            </a:r>
            <a:endParaRPr dirty="0"/>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 name="Business Planning"/>
          <p:cNvSpPr txBox="1">
            <a:spLocks noGrp="1"/>
          </p:cNvSpPr>
          <p:nvPr>
            <p:ph type="title"/>
          </p:nvPr>
        </p:nvSpPr>
        <p:spPr>
          <a:prstGeom prst="rect">
            <a:avLst/>
          </a:prstGeom>
        </p:spPr>
        <p:txBody>
          <a:bodyPr/>
          <a:lstStyle>
            <a:lvl1pPr defTabSz="877823">
              <a:defRPr sz="4224">
                <a:effectLst>
                  <a:outerShdw blurRad="12192" dist="24384" dir="2700000" rotWithShape="0">
                    <a:srgbClr val="000000"/>
                  </a:outerShdw>
                </a:effectLst>
              </a:defRPr>
            </a:lvl1pPr>
          </a:lstStyle>
          <a:p>
            <a:r>
              <a:t>Business Planning</a:t>
            </a:r>
          </a:p>
        </p:txBody>
      </p:sp>
      <p:sp>
        <p:nvSpPr>
          <p:cNvPr id="188" name="A business plan can be defined as a written document setting out a business's objectives and describing in detail, including business goals, an industry and competitor analysis, an examination of environmental trends/resources, the organizational and fin"/>
          <p:cNvSpPr txBox="1">
            <a:spLocks noGrp="1"/>
          </p:cNvSpPr>
          <p:nvPr>
            <p:ph type="body" idx="1"/>
          </p:nvPr>
        </p:nvSpPr>
        <p:spPr>
          <a:prstGeom prst="rect">
            <a:avLst/>
          </a:prstGeom>
        </p:spPr>
        <p:txBody>
          <a:bodyPr>
            <a:normAutofit/>
          </a:bodyPr>
          <a:lstStyle/>
          <a:p>
            <a:pPr marL="240029" indent="-240029" defTabSz="640079">
              <a:lnSpc>
                <a:spcPct val="90000"/>
              </a:lnSpc>
              <a:spcBef>
                <a:spcPts val="400"/>
              </a:spcBef>
              <a:buFontTx/>
              <a:buChar char="-"/>
              <a:defRPr sz="2240">
                <a:effectLst>
                  <a:outerShdw blurRad="8890" dist="17780" dir="2700000" rotWithShape="0">
                    <a:srgbClr val="000000"/>
                  </a:outerShdw>
                </a:effectLst>
              </a:defRPr>
            </a:pPr>
            <a:r>
              <a:rPr dirty="0" smtClean="0"/>
              <a:t>Entrepreneurship </a:t>
            </a:r>
            <a:r>
              <a:rPr dirty="0"/>
              <a:t>courses have become one of the essential courses in many business schools. In entrepreneurship courses, students learn how to write a business plan</a:t>
            </a:r>
            <a:r>
              <a:rPr dirty="0" smtClean="0"/>
              <a:t>.</a:t>
            </a:r>
            <a:r>
              <a:rPr lang="en-US" dirty="0" smtClean="0"/>
              <a:t> </a:t>
            </a:r>
          </a:p>
          <a:p>
            <a:pPr marL="240029" indent="-240029" defTabSz="640079">
              <a:lnSpc>
                <a:spcPct val="90000"/>
              </a:lnSpc>
              <a:spcBef>
                <a:spcPts val="400"/>
              </a:spcBef>
              <a:buFontTx/>
              <a:buChar char="-"/>
              <a:defRPr sz="2240">
                <a:effectLst>
                  <a:outerShdw blurRad="8890" dist="17780" dir="2700000" rotWithShape="0">
                    <a:srgbClr val="000000"/>
                  </a:outerShdw>
                </a:effectLst>
              </a:defRPr>
            </a:pPr>
            <a:r>
              <a:rPr lang="en-US" dirty="0"/>
              <a:t>A business plan can be defined as a written document setting out a business's objectives and describing in detail, including business goals, an industry and competitor analysis, an examination of environmental trends/resources, the organizational and financial strategies, and detailed activities of marketing, operation, production, and management. </a:t>
            </a:r>
            <a:endParaRPr dirty="0"/>
          </a:p>
          <a:p>
            <a:pPr marL="240029" indent="-240029" defTabSz="640079">
              <a:lnSpc>
                <a:spcPct val="90000"/>
              </a:lnSpc>
              <a:spcBef>
                <a:spcPts val="400"/>
              </a:spcBef>
              <a:buFontTx/>
              <a:buChar char="-"/>
              <a:defRPr sz="2240">
                <a:effectLst>
                  <a:outerShdw blurRad="8890" dist="17780" dir="2700000" rotWithShape="0">
                    <a:srgbClr val="000000"/>
                  </a:outerShdw>
                </a:effectLst>
              </a:defRPr>
            </a:pPr>
            <a:r>
              <a:rPr dirty="0" smtClean="0"/>
              <a:t>Business </a:t>
            </a:r>
            <a:r>
              <a:rPr dirty="0"/>
              <a:t>planning projects require a significant amount of collaborative effort among team members. Students typically work in groups to write a business plan. </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 name="Business Planning"/>
          <p:cNvSpPr txBox="1">
            <a:spLocks noGrp="1"/>
          </p:cNvSpPr>
          <p:nvPr>
            <p:ph type="title"/>
          </p:nvPr>
        </p:nvSpPr>
        <p:spPr>
          <a:prstGeom prst="rect">
            <a:avLst/>
          </a:prstGeom>
        </p:spPr>
        <p:txBody>
          <a:bodyPr/>
          <a:lstStyle/>
          <a:p>
            <a:r>
              <a:t>Business Planning</a:t>
            </a:r>
          </a:p>
        </p:txBody>
      </p:sp>
      <p:sp>
        <p:nvSpPr>
          <p:cNvPr id="191" name="The instructors assess each team's achievement to see if each team effectively integrates course knowledge into the plan.…"/>
          <p:cNvSpPr txBox="1">
            <a:spLocks noGrp="1"/>
          </p:cNvSpPr>
          <p:nvPr>
            <p:ph type="body" idx="1"/>
          </p:nvPr>
        </p:nvSpPr>
        <p:spPr>
          <a:prstGeom prst="rect">
            <a:avLst/>
          </a:prstGeom>
        </p:spPr>
        <p:txBody>
          <a:bodyPr/>
          <a:lstStyle/>
          <a:p>
            <a:pPr marL="270890" indent="-270890" defTabSz="722376">
              <a:lnSpc>
                <a:spcPct val="90000"/>
              </a:lnSpc>
              <a:spcBef>
                <a:spcPts val="500"/>
              </a:spcBef>
              <a:buFontTx/>
              <a:buChar char="-"/>
              <a:defRPr sz="2528">
                <a:effectLst>
                  <a:outerShdw blurRad="10033" dist="20066" dir="2700000" rotWithShape="0">
                    <a:srgbClr val="000000"/>
                  </a:outerShdw>
                </a:effectLst>
              </a:defRPr>
            </a:pPr>
            <a:r>
              <a:t>The instructors assess each team's achievement to see if each team effectively integrates course knowledge into the plan. </a:t>
            </a:r>
          </a:p>
          <a:p>
            <a:pPr marL="270890" indent="-270890" defTabSz="722376">
              <a:lnSpc>
                <a:spcPct val="90000"/>
              </a:lnSpc>
              <a:spcBef>
                <a:spcPts val="500"/>
              </a:spcBef>
              <a:buFontTx/>
              <a:buChar char="-"/>
              <a:defRPr sz="2528">
                <a:effectLst>
                  <a:outerShdw blurRad="10033" dist="20066" dir="2700000" rotWithShape="0">
                    <a:srgbClr val="000000"/>
                  </a:outerShdw>
                </a:effectLst>
              </a:defRPr>
            </a:pPr>
            <a:r>
              <a:t>To complete several weekly tasks to build a business planning, on-site or virtual meetings must take place. </a:t>
            </a:r>
          </a:p>
          <a:p>
            <a:pPr marL="270890" indent="-270890" defTabSz="722376">
              <a:lnSpc>
                <a:spcPct val="90000"/>
              </a:lnSpc>
              <a:spcBef>
                <a:spcPts val="500"/>
              </a:spcBef>
              <a:buFontTx/>
              <a:buChar char="-"/>
              <a:defRPr sz="2528">
                <a:effectLst>
                  <a:outerShdw blurRad="10033" dist="20066" dir="2700000" rotWithShape="0">
                    <a:srgbClr val="000000"/>
                  </a:outerShdw>
                </a:effectLst>
              </a:defRPr>
            </a:pPr>
            <a:r>
              <a:t>The management of the collaboration includes assembling, scheduling/coordinating meetings, monitoring of tasks completed, etc. </a:t>
            </a:r>
          </a:p>
          <a:p>
            <a:pPr marL="270890" indent="-270890" defTabSz="722376">
              <a:lnSpc>
                <a:spcPct val="90000"/>
              </a:lnSpc>
              <a:spcBef>
                <a:spcPts val="500"/>
              </a:spcBef>
              <a:buFontTx/>
              <a:buChar char="-"/>
              <a:defRPr sz="2528">
                <a:effectLst>
                  <a:outerShdw blurRad="10033" dist="20066" dir="2700000" rotWithShape="0">
                    <a:srgbClr val="000000"/>
                  </a:outerShdw>
                </a:effectLst>
              </a:defRPr>
            </a:pPr>
            <a:r>
              <a:t>If team members are distributed in different locations to collaborate towards a shared goal, CMC technologies play the role of a communication platform to accomplish a task.</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 name="Information products"/>
          <p:cNvSpPr txBox="1">
            <a:spLocks noGrp="1"/>
          </p:cNvSpPr>
          <p:nvPr>
            <p:ph type="title"/>
          </p:nvPr>
        </p:nvSpPr>
        <p:spPr>
          <a:xfrm>
            <a:off x="495300" y="292100"/>
            <a:ext cx="8915400" cy="927100"/>
          </a:xfrm>
          <a:prstGeom prst="rect">
            <a:avLst/>
          </a:prstGeom>
        </p:spPr>
        <p:txBody>
          <a:bodyPr/>
          <a:lstStyle/>
          <a:p>
            <a:r>
              <a:t>Information products</a:t>
            </a:r>
          </a:p>
        </p:txBody>
      </p:sp>
      <p:sp>
        <p:nvSpPr>
          <p:cNvPr id="194" name="Definition…"/>
          <p:cNvSpPr txBox="1">
            <a:spLocks noGrp="1"/>
          </p:cNvSpPr>
          <p:nvPr>
            <p:ph type="body" idx="1"/>
          </p:nvPr>
        </p:nvSpPr>
        <p:spPr>
          <a:xfrm>
            <a:off x="649896" y="1448899"/>
            <a:ext cx="8877305" cy="3505201"/>
          </a:xfrm>
          <a:prstGeom prst="rect">
            <a:avLst/>
          </a:prstGeom>
        </p:spPr>
        <p:txBody>
          <a:bodyPr/>
          <a:lstStyle/>
          <a:p>
            <a:pPr marL="332613" indent="-332613" defTabSz="886968">
              <a:lnSpc>
                <a:spcPct val="90000"/>
              </a:lnSpc>
              <a:spcBef>
                <a:spcPts val="600"/>
              </a:spcBef>
              <a:buFontTx/>
              <a:buChar char="-"/>
              <a:defRPr sz="3104">
                <a:effectLst>
                  <a:outerShdw blurRad="12319" dist="24638" dir="2700000" rotWithShape="0">
                    <a:srgbClr val="000000"/>
                  </a:outerShdw>
                </a:effectLst>
              </a:defRPr>
            </a:pPr>
            <a:r>
              <a:rPr dirty="0"/>
              <a:t>Definition</a:t>
            </a:r>
          </a:p>
          <a:p>
            <a:pPr marL="720661" lvl="1" indent="-277177" defTabSz="886968">
              <a:lnSpc>
                <a:spcPct val="90000"/>
              </a:lnSpc>
              <a:spcBef>
                <a:spcPts val="0"/>
              </a:spcBef>
              <a:buClrTx/>
              <a:buFontTx/>
              <a:buChar char="-"/>
              <a:defRPr sz="2716">
                <a:effectLst>
                  <a:outerShdw blurRad="12319" dist="24638" dir="2700000" rotWithShape="0">
                    <a:srgbClr val="000000"/>
                  </a:outerShdw>
                </a:effectLst>
              </a:defRPr>
            </a:pPr>
            <a:r>
              <a:t>an interdependent package of information that can be digitalized, transmitted, and distributed in digital form (Shapiro &amp; Varian, </a:t>
            </a:r>
            <a:r>
              <a:rPr/>
              <a:t>1998</a:t>
            </a:r>
            <a:r>
              <a:rPr smtClean="0"/>
              <a:t>)</a:t>
            </a:r>
            <a:endParaRPr/>
          </a:p>
          <a:p>
            <a:pPr marL="332613" indent="-332613" defTabSz="886968">
              <a:lnSpc>
                <a:spcPct val="90000"/>
              </a:lnSpc>
              <a:spcBef>
                <a:spcPts val="600"/>
              </a:spcBef>
              <a:buFontTx/>
              <a:buChar char="-"/>
              <a:defRPr sz="3104">
                <a:effectLst>
                  <a:outerShdw blurRad="12319" dist="24638" dir="2700000" rotWithShape="0">
                    <a:srgbClr val="000000"/>
                  </a:outerShdw>
                </a:effectLst>
              </a:defRPr>
            </a:pPr>
            <a:r>
              <a:rPr dirty="0"/>
              <a:t>Characteristics:</a:t>
            </a:r>
          </a:p>
          <a:p>
            <a:pPr marL="720661" lvl="1" indent="-277177" defTabSz="886968">
              <a:lnSpc>
                <a:spcPct val="90000"/>
              </a:lnSpc>
              <a:spcBef>
                <a:spcPts val="0"/>
              </a:spcBef>
              <a:buClrTx/>
              <a:buFontTx/>
              <a:buChar char="-"/>
              <a:defRPr sz="2716">
                <a:effectLst>
                  <a:outerShdw blurRad="12319" dist="24638" dir="2700000" rotWithShape="0">
                    <a:srgbClr val="000000"/>
                  </a:outerShdw>
                </a:effectLst>
              </a:defRPr>
            </a:pPr>
            <a:r>
              <a:rPr dirty="0"/>
              <a:t>Intangible, </a:t>
            </a:r>
            <a:r>
              <a:rPr dirty="0" err="1"/>
              <a:t>copyable</a:t>
            </a:r>
            <a:r>
              <a:rPr dirty="0"/>
              <a:t>, </a:t>
            </a:r>
            <a:r>
              <a:rPr dirty="0" err="1"/>
              <a:t>nonconsumable</a:t>
            </a:r>
            <a:r>
              <a:rPr dirty="0"/>
              <a:t>, transportable, and </a:t>
            </a:r>
            <a:r>
              <a:rPr dirty="0" err="1"/>
              <a:t>manipulable</a:t>
            </a:r>
            <a:r>
              <a:rPr dirty="0"/>
              <a:t> </a:t>
            </a:r>
            <a:r>
              <a:rPr sz="2328" dirty="0"/>
              <a:t>(Levitin &amp; Redman, 1998)</a:t>
            </a:r>
          </a:p>
        </p:txBody>
      </p:sp>
      <p:pic>
        <p:nvPicPr>
          <p:cNvPr id="195" name="ipod.jpeg" descr="ipod.jpeg"/>
          <p:cNvPicPr>
            <a:picLocks noChangeAspect="1"/>
          </p:cNvPicPr>
          <p:nvPr/>
        </p:nvPicPr>
        <p:blipFill>
          <a:blip r:embed="rId3">
            <a:extLst/>
          </a:blip>
          <a:stretch>
            <a:fillRect/>
          </a:stretch>
        </p:blipFill>
        <p:spPr>
          <a:xfrm>
            <a:off x="0" y="4800600"/>
            <a:ext cx="1981200" cy="2057400"/>
          </a:xfrm>
          <a:prstGeom prst="rect">
            <a:avLst/>
          </a:prstGeom>
          <a:ln w="12700">
            <a:miter lim="400000"/>
          </a:ln>
        </p:spPr>
      </p:pic>
      <p:pic>
        <p:nvPicPr>
          <p:cNvPr id="196" name="CD-rom-Moab-400-shop.jpeg" descr="CD-rom-Moab-400-shop.jpeg"/>
          <p:cNvPicPr>
            <a:picLocks noChangeAspect="1"/>
          </p:cNvPicPr>
          <p:nvPr/>
        </p:nvPicPr>
        <p:blipFill>
          <a:blip r:embed="rId4">
            <a:extLst/>
          </a:blip>
          <a:stretch>
            <a:fillRect/>
          </a:stretch>
        </p:blipFill>
        <p:spPr>
          <a:xfrm>
            <a:off x="3733800" y="4805362"/>
            <a:ext cx="2362200" cy="2052641"/>
          </a:xfrm>
          <a:prstGeom prst="rect">
            <a:avLst/>
          </a:prstGeom>
          <a:ln w="12700">
            <a:miter lim="400000"/>
          </a:ln>
        </p:spPr>
      </p:pic>
      <p:pic>
        <p:nvPicPr>
          <p:cNvPr id="197" name="walkman-VE7000S-4.jpeg" descr="walkman-VE7000S-4.jpeg"/>
          <p:cNvPicPr>
            <a:picLocks noChangeAspect="1"/>
          </p:cNvPicPr>
          <p:nvPr/>
        </p:nvPicPr>
        <p:blipFill>
          <a:blip r:embed="rId5">
            <a:extLst/>
          </a:blip>
          <a:stretch>
            <a:fillRect/>
          </a:stretch>
        </p:blipFill>
        <p:spPr>
          <a:xfrm>
            <a:off x="6096000" y="4824412"/>
            <a:ext cx="2133600" cy="2033591"/>
          </a:xfrm>
          <a:prstGeom prst="rect">
            <a:avLst/>
          </a:prstGeom>
          <a:ln w="12700">
            <a:miter lim="400000"/>
          </a:ln>
        </p:spPr>
      </p:pic>
      <p:pic>
        <p:nvPicPr>
          <p:cNvPr id="198" name="Allure_01.jpeg" descr="Allure_01.jpeg"/>
          <p:cNvPicPr>
            <a:picLocks noChangeAspect="1"/>
          </p:cNvPicPr>
          <p:nvPr/>
        </p:nvPicPr>
        <p:blipFill>
          <a:blip r:embed="rId6">
            <a:extLst/>
          </a:blip>
          <a:stretch>
            <a:fillRect/>
          </a:stretch>
        </p:blipFill>
        <p:spPr>
          <a:xfrm>
            <a:off x="8010525" y="4800600"/>
            <a:ext cx="1895475" cy="2057400"/>
          </a:xfrm>
          <a:prstGeom prst="rect">
            <a:avLst/>
          </a:prstGeom>
          <a:ln w="12700">
            <a:miter lim="400000"/>
          </a:ln>
        </p:spPr>
      </p:pic>
      <p:pic>
        <p:nvPicPr>
          <p:cNvPr id="199" name="180px-Insurrection.jpeg" descr="180px-Insurrection.jpeg"/>
          <p:cNvPicPr>
            <a:picLocks noChangeAspect="1"/>
          </p:cNvPicPr>
          <p:nvPr/>
        </p:nvPicPr>
        <p:blipFill>
          <a:blip r:embed="rId7">
            <a:extLst/>
          </a:blip>
          <a:stretch>
            <a:fillRect/>
          </a:stretch>
        </p:blipFill>
        <p:spPr>
          <a:xfrm>
            <a:off x="1981200" y="4800600"/>
            <a:ext cx="1747841" cy="2057400"/>
          </a:xfrm>
          <a:prstGeom prst="rect">
            <a:avLst/>
          </a:prstGeom>
          <a:ln w="12700">
            <a:miter lim="400000"/>
          </a:ln>
        </p:spPr>
      </p:pic>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Quality of web portals"/>
          <p:cNvSpPr txBox="1">
            <a:spLocks noGrp="1"/>
          </p:cNvSpPr>
          <p:nvPr>
            <p:ph type="title"/>
          </p:nvPr>
        </p:nvSpPr>
        <p:spPr>
          <a:prstGeom prst="rect">
            <a:avLst/>
          </a:prstGeom>
        </p:spPr>
        <p:txBody>
          <a:bodyPr/>
          <a:lstStyle/>
          <a:p>
            <a:r>
              <a:t>Quality of web portals</a:t>
            </a:r>
          </a:p>
        </p:txBody>
      </p:sp>
      <p:sp>
        <p:nvSpPr>
          <p:cNvPr id="204" name="Information, physical and service components (Alter, 2002)…"/>
          <p:cNvSpPr txBox="1">
            <a:spLocks noGrp="1"/>
          </p:cNvSpPr>
          <p:nvPr>
            <p:ph type="body" sz="half" idx="1"/>
          </p:nvPr>
        </p:nvSpPr>
        <p:spPr>
          <a:xfrm>
            <a:off x="401198" y="1857949"/>
            <a:ext cx="6286501" cy="4114801"/>
          </a:xfrm>
          <a:prstGeom prst="rect">
            <a:avLst/>
          </a:prstGeom>
        </p:spPr>
        <p:txBody>
          <a:bodyPr>
            <a:normAutofit lnSpcReduction="10000"/>
          </a:bodyPr>
          <a:lstStyle/>
          <a:p>
            <a:pPr>
              <a:lnSpc>
                <a:spcPct val="80000"/>
              </a:lnSpc>
              <a:spcBef>
                <a:spcPts val="500"/>
              </a:spcBef>
              <a:buFontTx/>
              <a:buChar char="•"/>
              <a:defRPr sz="2400">
                <a:latin typeface="나눔고딕"/>
                <a:ea typeface="나눔고딕"/>
                <a:cs typeface="나눔고딕"/>
                <a:sym typeface="나눔고딕"/>
              </a:defRPr>
            </a:pPr>
            <a:r>
              <a:t>Information, physical and service components </a:t>
            </a:r>
            <a:r>
              <a:rPr sz="2000"/>
              <a:t>(Alter, 2002)</a:t>
            </a:r>
          </a:p>
          <a:p>
            <a:pPr>
              <a:lnSpc>
                <a:spcPct val="80000"/>
              </a:lnSpc>
              <a:spcBef>
                <a:spcPts val="500"/>
              </a:spcBef>
              <a:buFontTx/>
              <a:buChar char="•"/>
              <a:defRPr sz="2400" u="sng">
                <a:solidFill>
                  <a:srgbClr val="0000FF"/>
                </a:solidFill>
                <a:uFill>
                  <a:solidFill>
                    <a:srgbClr val="0000FF"/>
                  </a:solidFill>
                </a:uFill>
                <a:latin typeface="나눔고딕"/>
                <a:ea typeface="나눔고딕"/>
                <a:cs typeface="나눔고딕"/>
                <a:sym typeface="나눔고딕"/>
              </a:defRPr>
            </a:pPr>
            <a:r>
              <a:rPr>
                <a:hlinkClick r:id="rId3" action="ppaction://hlinksldjump"/>
              </a:rPr>
              <a:t>Information Quality framework </a:t>
            </a:r>
            <a:r>
              <a:rPr sz="2000" u="none">
                <a:solidFill>
                  <a:srgbClr val="FFFFFF"/>
                </a:solidFill>
                <a:uFillTx/>
              </a:rPr>
              <a:t>(Eppler &amp; Muenzenmayer, 2002)</a:t>
            </a:r>
            <a:endParaRPr sz="2000">
              <a:solidFill>
                <a:srgbClr val="FFCC00"/>
              </a:solidFill>
              <a:uFill>
                <a:solidFill>
                  <a:srgbClr val="FFCC00"/>
                </a:solidFill>
              </a:uFill>
            </a:endParaRPr>
          </a:p>
          <a:p>
            <a:pPr>
              <a:lnSpc>
                <a:spcPct val="80000"/>
              </a:lnSpc>
              <a:spcBef>
                <a:spcPts val="500"/>
              </a:spcBef>
              <a:buFontTx/>
              <a:buChar char="•"/>
              <a:defRPr sz="2400" u="sng">
                <a:solidFill>
                  <a:srgbClr val="0000FF"/>
                </a:solidFill>
                <a:uFill>
                  <a:solidFill>
                    <a:srgbClr val="0000FF"/>
                  </a:solidFill>
                </a:uFill>
                <a:latin typeface="나눔고딕"/>
                <a:ea typeface="나눔고딕"/>
                <a:cs typeface="나눔고딕"/>
                <a:sym typeface="나눔고딕"/>
              </a:defRPr>
            </a:pPr>
            <a:r>
              <a:rPr>
                <a:hlinkClick r:id="rId4" action="ppaction://hlinksldjump"/>
              </a:rPr>
              <a:t>SERVQUAL model</a:t>
            </a:r>
            <a:r>
              <a:rPr sz="2000">
                <a:hlinkClick r:id="rId4" action="ppaction://hlinksldjump"/>
              </a:rPr>
              <a:t> </a:t>
            </a:r>
            <a:r>
              <a:rPr sz="2000" u="none">
                <a:solidFill>
                  <a:srgbClr val="FFFFFF"/>
                </a:solidFill>
                <a:uFillTx/>
              </a:rPr>
              <a:t>(Parasuraman, Zeithaml, and Berry, 1988)</a:t>
            </a:r>
            <a:endParaRPr sz="2000">
              <a:solidFill>
                <a:srgbClr val="FFCC00"/>
              </a:solidFill>
              <a:uFill>
                <a:solidFill>
                  <a:srgbClr val="FFCC00"/>
                </a:solidFill>
              </a:uFill>
            </a:endParaRPr>
          </a:p>
          <a:p>
            <a:pPr>
              <a:lnSpc>
                <a:spcPct val="80000"/>
              </a:lnSpc>
              <a:spcBef>
                <a:spcPts val="500"/>
              </a:spcBef>
              <a:buFontTx/>
              <a:buChar char="•"/>
              <a:defRPr sz="2400">
                <a:latin typeface="나눔고딕"/>
                <a:ea typeface="나눔고딕"/>
                <a:cs typeface="나눔고딕"/>
                <a:sym typeface="나눔고딕"/>
              </a:defRPr>
            </a:pPr>
            <a:r>
              <a:t>SiteQual model (Webb &amp; Webb, 2004) </a:t>
            </a:r>
          </a:p>
          <a:p>
            <a:pPr marL="742950" lvl="1" indent="-285750">
              <a:lnSpc>
                <a:spcPct val="80000"/>
              </a:lnSpc>
              <a:spcBef>
                <a:spcPts val="0"/>
              </a:spcBef>
              <a:buClrTx/>
              <a:defRPr sz="2000">
                <a:latin typeface="나눔고딕"/>
                <a:ea typeface="나눔고딕"/>
                <a:cs typeface="나눔고딕"/>
                <a:sym typeface="나눔고딕"/>
              </a:defRPr>
            </a:pPr>
            <a:r>
              <a:t>integrated SERVQUAL </a:t>
            </a:r>
            <a:r>
              <a:rPr sz="1800"/>
              <a:t>(Parasuraman et al, 1985)</a:t>
            </a:r>
            <a:r>
              <a:t> model and Data quality model </a:t>
            </a:r>
            <a:r>
              <a:rPr sz="1800"/>
              <a:t>(Wang and Strong, 1996)</a:t>
            </a:r>
          </a:p>
          <a:p>
            <a:pPr>
              <a:lnSpc>
                <a:spcPct val="80000"/>
              </a:lnSpc>
              <a:spcBef>
                <a:spcPts val="500"/>
              </a:spcBef>
              <a:buFontTx/>
              <a:buChar char="•"/>
              <a:defRPr sz="2400">
                <a:latin typeface="나눔고딕"/>
                <a:ea typeface="나눔고딕"/>
                <a:cs typeface="나눔고딕"/>
                <a:sym typeface="나눔고딕"/>
              </a:defRPr>
            </a:pPr>
            <a:r>
              <a:t>Information Product Quality model (Nam, 2014)</a:t>
            </a:r>
          </a:p>
          <a:p>
            <a:pPr marL="742950" lvl="1" indent="-285750">
              <a:lnSpc>
                <a:spcPct val="80000"/>
              </a:lnSpc>
              <a:spcBef>
                <a:spcPts val="0"/>
              </a:spcBef>
              <a:buClrTx/>
              <a:defRPr sz="2200">
                <a:latin typeface="나눔고딕"/>
                <a:ea typeface="나눔고딕"/>
                <a:cs typeface="나눔고딕"/>
                <a:sym typeface="나눔고딕"/>
              </a:defRPr>
            </a:pPr>
            <a:r>
              <a:t>integrated Eppler’s (2003) Information quality model and SERVQUAL</a:t>
            </a:r>
          </a:p>
        </p:txBody>
      </p:sp>
      <p:pic>
        <p:nvPicPr>
          <p:cNvPr id="205" name="Quality.jpeg" descr="Quality.jpeg"/>
          <p:cNvPicPr>
            <a:picLocks noChangeAspect="1"/>
          </p:cNvPicPr>
          <p:nvPr/>
        </p:nvPicPr>
        <p:blipFill>
          <a:blip r:embed="rId5">
            <a:extLst/>
          </a:blip>
          <a:stretch>
            <a:fillRect/>
          </a:stretch>
        </p:blipFill>
        <p:spPr>
          <a:xfrm>
            <a:off x="7010400" y="2438400"/>
            <a:ext cx="2544766" cy="2757491"/>
          </a:xfrm>
          <a:prstGeom prst="rect">
            <a:avLst/>
          </a:prstGeom>
          <a:ln w="12700">
            <a:miter lim="400000"/>
          </a:ln>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 name="슬라이드 번호"/>
          <p:cNvSpPr txBox="1">
            <a:spLocks noGrp="1"/>
          </p:cNvSpPr>
          <p:nvPr>
            <p:ph type="sldNum" sz="quarter" idx="4294967295"/>
          </p:nvPr>
        </p:nvSpPr>
        <p:spPr>
          <a:xfrm>
            <a:off x="9207675" y="6432651"/>
            <a:ext cx="203021" cy="28882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8</a:t>
            </a:fld>
            <a:endParaRPr/>
          </a:p>
        </p:txBody>
      </p:sp>
      <p:sp>
        <p:nvSpPr>
          <p:cNvPr id="210" name="Intention-to-use"/>
          <p:cNvSpPr txBox="1">
            <a:spLocks noGrp="1"/>
          </p:cNvSpPr>
          <p:nvPr>
            <p:ph type="title"/>
          </p:nvPr>
        </p:nvSpPr>
        <p:spPr>
          <a:prstGeom prst="rect">
            <a:avLst/>
          </a:prstGeom>
        </p:spPr>
        <p:txBody>
          <a:bodyPr/>
          <a:lstStyle/>
          <a:p>
            <a:r>
              <a:t>Intention-to-use</a:t>
            </a:r>
          </a:p>
        </p:txBody>
      </p:sp>
      <p:sp>
        <p:nvSpPr>
          <p:cNvPr id="211" name="Intention-to-use is defined as an individual’s indication of the intention to utilize technology as their commitment toward a technology (Fishbein &amp; Azjen, 1975)…"/>
          <p:cNvSpPr txBox="1">
            <a:spLocks noGrp="1"/>
          </p:cNvSpPr>
          <p:nvPr>
            <p:ph type="body" idx="1"/>
          </p:nvPr>
        </p:nvSpPr>
        <p:spPr>
          <a:prstGeom prst="rect">
            <a:avLst/>
          </a:prstGeom>
        </p:spPr>
        <p:txBody>
          <a:bodyPr/>
          <a:lstStyle/>
          <a:p>
            <a:pPr>
              <a:buFontTx/>
              <a:buChar char="•"/>
            </a:pPr>
            <a:r>
              <a:t>Intention-to-use is defined as an individual’s indication of the intention to utilize technology as their commitment toward a technology </a:t>
            </a:r>
            <a:r>
              <a:rPr sz="2800"/>
              <a:t>(Fishbein &amp; Azjen, 1975)</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An Empirical Study:"/>
          <p:cNvSpPr txBox="1">
            <a:spLocks noGrp="1"/>
          </p:cNvSpPr>
          <p:nvPr>
            <p:ph type="title"/>
          </p:nvPr>
        </p:nvSpPr>
        <p:spPr>
          <a:prstGeom prst="rect">
            <a:avLst/>
          </a:prstGeom>
        </p:spPr>
        <p:txBody>
          <a:bodyPr>
            <a:normAutofit/>
          </a:bodyPr>
          <a:lstStyle/>
          <a:p>
            <a:r>
              <a:rPr lang="en-US" dirty="0"/>
              <a:t>Research </a:t>
            </a:r>
            <a:r>
              <a:rPr lang="en-US" dirty="0" smtClean="0"/>
              <a:t>question</a:t>
            </a:r>
            <a:r>
              <a:rPr dirty="0" smtClean="0"/>
              <a:t>:</a:t>
            </a:r>
            <a:endParaRPr dirty="0"/>
          </a:p>
        </p:txBody>
      </p:sp>
      <p:sp>
        <p:nvSpPr>
          <p:cNvPr id="214" name="Research questions…"/>
          <p:cNvSpPr txBox="1">
            <a:spLocks noGrp="1"/>
          </p:cNvSpPr>
          <p:nvPr>
            <p:ph type="body" idx="1"/>
          </p:nvPr>
        </p:nvSpPr>
        <p:spPr>
          <a:prstGeom prst="rect">
            <a:avLst/>
          </a:prstGeom>
        </p:spPr>
        <p:txBody>
          <a:bodyPr/>
          <a:lstStyle>
            <a:lvl1pPr algn="just">
              <a:buFontTx/>
              <a:buChar char="•"/>
            </a:lvl1pPr>
            <a:lvl2pPr marL="0" indent="457200" algn="just">
              <a:spcBef>
                <a:spcPts val="0"/>
              </a:spcBef>
              <a:buSzTx/>
              <a:buNone/>
              <a:defRPr sz="2800"/>
            </a:lvl2pPr>
          </a:lstStyle>
          <a:p>
            <a:pPr lvl="1"/>
            <a:r>
              <a:rPr dirty="0" smtClean="0"/>
              <a:t>What </a:t>
            </a:r>
            <a:r>
              <a:rPr dirty="0"/>
              <a:t>quality factors are perceived as important in the use of CMC technologies in business planning? </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슬라이드 번호"/>
          <p:cNvSpPr txBox="1">
            <a:spLocks noGrp="1"/>
          </p:cNvSpPr>
          <p:nvPr>
            <p:ph type="sldNum" sz="quarter" idx="4294967295"/>
          </p:nvPr>
        </p:nvSpPr>
        <p:spPr>
          <a:xfrm>
            <a:off x="9108792" y="6432651"/>
            <a:ext cx="301904" cy="28882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10</a:t>
            </a:fld>
            <a:endParaRPr/>
          </a:p>
        </p:txBody>
      </p:sp>
      <p:sp>
        <p:nvSpPr>
          <p:cNvPr id="217" name="선">
            <a:hlinkClick r:id="rId2" action="ppaction://hlinksldjump"/>
          </p:cNvPr>
          <p:cNvSpPr/>
          <p:nvPr/>
        </p:nvSpPr>
        <p:spPr>
          <a:xfrm>
            <a:off x="2667000" y="1753869"/>
            <a:ext cx="3383166" cy="47429"/>
          </a:xfrm>
          <a:prstGeom prst="line">
            <a:avLst/>
          </a:prstGeom>
          <a:ln>
            <a:solidFill>
              <a:srgbClr val="FFFFFF"/>
            </a:solidFill>
            <a:tailEnd type="triangle"/>
          </a:ln>
        </p:spPr>
        <p:txBody>
          <a:bodyPr lIns="45718" tIns="45718" rIns="45718" bIns="45718"/>
          <a:lstStyle/>
          <a:p>
            <a:endParaRPr/>
          </a:p>
        </p:txBody>
      </p:sp>
      <p:grpSp>
        <p:nvGrpSpPr>
          <p:cNvPr id="220" name="그룹"/>
          <p:cNvGrpSpPr/>
          <p:nvPr/>
        </p:nvGrpSpPr>
        <p:grpSpPr>
          <a:xfrm>
            <a:off x="228596" y="6477000"/>
            <a:ext cx="4104836" cy="381000"/>
            <a:chOff x="-1" y="0"/>
            <a:chExt cx="4104834" cy="381000"/>
          </a:xfrm>
        </p:grpSpPr>
        <p:sp>
          <p:nvSpPr>
            <p:cNvPr id="218" name="직사각형"/>
            <p:cNvSpPr/>
            <p:nvPr/>
          </p:nvSpPr>
          <p:spPr>
            <a:xfrm>
              <a:off x="-2" y="0"/>
              <a:ext cx="3657606" cy="381000"/>
            </a:xfrm>
            <a:prstGeom prst="rect">
              <a:avLst/>
            </a:prstGeom>
            <a:solidFill>
              <a:srgbClr val="993366">
                <a:alpha val="0"/>
              </a:srgbClr>
            </a:solidFill>
            <a:ln w="12700" cap="flat">
              <a:noFill/>
              <a:miter lim="400000"/>
            </a:ln>
            <a:effectLst/>
          </p:spPr>
          <p:txBody>
            <a:bodyPr wrap="square" lIns="45718" tIns="45718" rIns="45718" bIns="45718" numCol="1" anchor="ctr">
              <a:noAutofit/>
            </a:bodyPr>
            <a:lstStyle/>
            <a:p>
              <a:pPr>
                <a:defRPr sz="1600">
                  <a:solidFill>
                    <a:srgbClr val="FFCC00"/>
                  </a:solidFill>
                  <a:latin typeface="Tahoma Bold"/>
                  <a:ea typeface="Tahoma Bold"/>
                  <a:cs typeface="Tahoma Bold"/>
                  <a:sym typeface="Tahoma Bold"/>
                </a:defRPr>
              </a:pPr>
              <a:endParaRPr/>
            </a:p>
          </p:txBody>
        </p:sp>
        <p:sp>
          <p:nvSpPr>
            <p:cNvPr id="219" name="Perceived  Information Product Quality"/>
            <p:cNvSpPr txBox="1"/>
            <p:nvPr/>
          </p:nvSpPr>
          <p:spPr>
            <a:xfrm>
              <a:off x="-1" y="24127"/>
              <a:ext cx="4104835" cy="33273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numCol="1" anchor="ctr">
              <a:spAutoFit/>
            </a:bodyPr>
            <a:lstStyle>
              <a:lvl1pPr>
                <a:defRPr sz="1600">
                  <a:solidFill>
                    <a:srgbClr val="FFCC00"/>
                  </a:solidFill>
                  <a:latin typeface="Tahoma Bold"/>
                  <a:ea typeface="Tahoma Bold"/>
                  <a:cs typeface="Tahoma Bold"/>
                  <a:sym typeface="Tahoma Bold"/>
                </a:defRPr>
              </a:lvl1pPr>
            </a:lstStyle>
            <a:p>
              <a:r>
                <a:t>Perceived  Information Product Quality</a:t>
              </a:r>
            </a:p>
          </p:txBody>
        </p:sp>
      </p:grpSp>
      <p:grpSp>
        <p:nvGrpSpPr>
          <p:cNvPr id="223" name="그룹"/>
          <p:cNvGrpSpPr/>
          <p:nvPr/>
        </p:nvGrpSpPr>
        <p:grpSpPr>
          <a:xfrm>
            <a:off x="6417413" y="304224"/>
            <a:ext cx="3124203" cy="2489203"/>
            <a:chOff x="-639393" y="-3"/>
            <a:chExt cx="3124201" cy="2489202"/>
          </a:xfrm>
        </p:grpSpPr>
        <p:sp>
          <p:nvSpPr>
            <p:cNvPr id="221" name="직사각형"/>
            <p:cNvSpPr/>
            <p:nvPr/>
          </p:nvSpPr>
          <p:spPr>
            <a:xfrm>
              <a:off x="-639393" y="-3"/>
              <a:ext cx="3124201" cy="2438400"/>
            </a:xfrm>
            <a:prstGeom prst="rect">
              <a:avLst/>
            </a:prstGeom>
            <a:solidFill>
              <a:schemeClr val="accent1"/>
            </a:solidFill>
            <a:ln w="9525" cap="flat">
              <a:solidFill>
                <a:srgbClr val="FFFFFF"/>
              </a:solidFill>
              <a:prstDash val="solid"/>
              <a:round/>
            </a:ln>
            <a:effectLst/>
          </p:spPr>
          <p:txBody>
            <a:bodyPr wrap="square" lIns="45718" tIns="45718" rIns="45718" bIns="45718" numCol="1" anchor="ctr">
              <a:noAutofit/>
            </a:bodyPr>
            <a:lstStyle/>
            <a:p>
              <a:pPr>
                <a:defRPr sz="1600">
                  <a:solidFill>
                    <a:srgbClr val="FFFFFF"/>
                  </a:solidFill>
                  <a:latin typeface="Tahoma"/>
                  <a:ea typeface="Tahoma"/>
                  <a:cs typeface="Tahoma"/>
                  <a:sym typeface="Tahoma"/>
                </a:defRPr>
              </a:pPr>
              <a:endParaRPr/>
            </a:p>
          </p:txBody>
        </p:sp>
        <p:sp>
          <p:nvSpPr>
            <p:cNvPr id="222" name="Intention-to-use…"/>
            <p:cNvSpPr/>
            <p:nvPr/>
          </p:nvSpPr>
          <p:spPr>
            <a:xfrm>
              <a:off x="0" y="1219198"/>
              <a:ext cx="1270000" cy="1270001"/>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numCol="1" anchor="ctr">
              <a:spAutoFit/>
            </a:bodyPr>
            <a:lstStyle/>
            <a:p>
              <a:pPr>
                <a:defRPr sz="1800">
                  <a:solidFill>
                    <a:srgbClr val="010199"/>
                  </a:solidFill>
                  <a:latin typeface="Tahoma Bold"/>
                  <a:ea typeface="Tahoma Bold"/>
                  <a:cs typeface="Tahoma Bold"/>
                  <a:sym typeface="Tahoma Bold"/>
                </a:defRPr>
              </a:pPr>
              <a:r>
                <a:rPr dirty="0"/>
                <a:t>Intention-to-use</a:t>
              </a:r>
            </a:p>
            <a:p>
              <a:pPr>
                <a:defRPr sz="1800">
                  <a:solidFill>
                    <a:srgbClr val="010199"/>
                  </a:solidFill>
                  <a:latin typeface="Tahoma Bold"/>
                  <a:ea typeface="Tahoma Bold"/>
                  <a:cs typeface="Tahoma Bold"/>
                  <a:sym typeface="Tahoma Bold"/>
                </a:defRPr>
              </a:pPr>
              <a:r>
                <a:rPr dirty="0"/>
                <a:t> of CMC in </a:t>
              </a:r>
              <a:endParaRPr lang="en-US" dirty="0" smtClean="0"/>
            </a:p>
            <a:p>
              <a:pPr>
                <a:defRPr sz="1800">
                  <a:solidFill>
                    <a:srgbClr val="010199"/>
                  </a:solidFill>
                  <a:latin typeface="Tahoma Bold"/>
                  <a:ea typeface="Tahoma Bold"/>
                  <a:cs typeface="Tahoma Bold"/>
                  <a:sym typeface="Tahoma Bold"/>
                </a:defRPr>
              </a:pPr>
              <a:r>
                <a:rPr dirty="0" smtClean="0"/>
                <a:t>business </a:t>
              </a:r>
              <a:r>
                <a:rPr dirty="0"/>
                <a:t>planning</a:t>
              </a:r>
              <a:r>
                <a:rPr sz="1600" dirty="0">
                  <a:solidFill>
                    <a:srgbClr val="292929"/>
                  </a:solidFill>
                </a:rPr>
                <a:t> </a:t>
              </a:r>
            </a:p>
          </p:txBody>
        </p:sp>
      </p:grpSp>
      <p:grpSp>
        <p:nvGrpSpPr>
          <p:cNvPr id="226" name="그룹"/>
          <p:cNvGrpSpPr/>
          <p:nvPr/>
        </p:nvGrpSpPr>
        <p:grpSpPr>
          <a:xfrm>
            <a:off x="380995" y="170179"/>
            <a:ext cx="2133608" cy="2326637"/>
            <a:chOff x="0" y="0"/>
            <a:chExt cx="2133606" cy="2326636"/>
          </a:xfrm>
        </p:grpSpPr>
        <p:sp>
          <p:nvSpPr>
            <p:cNvPr id="224" name="직사각형"/>
            <p:cNvSpPr/>
            <p:nvPr/>
          </p:nvSpPr>
          <p:spPr>
            <a:xfrm>
              <a:off x="1" y="58418"/>
              <a:ext cx="2133606" cy="2209806"/>
            </a:xfrm>
            <a:prstGeom prst="rect">
              <a:avLst/>
            </a:prstGeom>
            <a:solidFill>
              <a:schemeClr val="accent1">
                <a:alpha val="0"/>
              </a:schemeClr>
            </a:solidFill>
            <a:ln w="9525" cap="flat">
              <a:solidFill>
                <a:srgbClr val="FFFFFF"/>
              </a:solidFill>
              <a:prstDash val="solid"/>
              <a:round/>
            </a:ln>
            <a:effectLst/>
          </p:spPr>
          <p:txBody>
            <a:bodyPr wrap="square" lIns="45718" tIns="45718" rIns="45718" bIns="45718" numCol="1" anchor="ctr">
              <a:noAutofit/>
            </a:bodyPr>
            <a:lstStyle/>
            <a:p>
              <a:pPr>
                <a:defRPr sz="1800">
                  <a:solidFill>
                    <a:srgbClr val="FFFFFF"/>
                  </a:solidFill>
                  <a:latin typeface="Tahoma"/>
                  <a:ea typeface="Tahoma"/>
                  <a:cs typeface="Tahoma"/>
                  <a:sym typeface="Tahoma"/>
                </a:defRPr>
              </a:pPr>
              <a:endParaRPr/>
            </a:p>
          </p:txBody>
        </p:sp>
        <p:sp>
          <p:nvSpPr>
            <p:cNvPr id="225" name="Comprehensiveness…"/>
            <p:cNvSpPr txBox="1"/>
            <p:nvPr/>
          </p:nvSpPr>
          <p:spPr>
            <a:xfrm>
              <a:off x="0" y="0"/>
              <a:ext cx="2099252" cy="232663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numCol="1" anchor="ctr">
              <a:spAutoFit/>
            </a:bodyPr>
            <a:lstStyle/>
            <a:p>
              <a:pPr>
                <a:defRPr sz="1800">
                  <a:solidFill>
                    <a:srgbClr val="FFFFFF"/>
                  </a:solidFill>
                  <a:latin typeface="Tahoma"/>
                  <a:ea typeface="Tahoma"/>
                  <a:cs typeface="Tahoma"/>
                  <a:sym typeface="Tahoma"/>
                </a:defRPr>
              </a:pPr>
              <a:r>
                <a:t>Comprehensiveness</a:t>
              </a:r>
            </a:p>
            <a:p>
              <a:pPr>
                <a:defRPr sz="1800">
                  <a:solidFill>
                    <a:srgbClr val="FFFFFF"/>
                  </a:solidFill>
                  <a:latin typeface="Tahoma"/>
                  <a:ea typeface="Tahoma"/>
                  <a:cs typeface="Tahoma"/>
                  <a:sym typeface="Tahoma"/>
                </a:defRPr>
              </a:pPr>
              <a:r>
                <a:t>Accuracy</a:t>
              </a:r>
            </a:p>
            <a:p>
              <a:pPr>
                <a:defRPr sz="1800">
                  <a:solidFill>
                    <a:srgbClr val="FFFFFF"/>
                  </a:solidFill>
                  <a:latin typeface="Tahoma"/>
                  <a:ea typeface="Tahoma"/>
                  <a:cs typeface="Tahoma"/>
                  <a:sym typeface="Tahoma"/>
                </a:defRPr>
              </a:pPr>
              <a:r>
                <a:t>Clarity</a:t>
              </a:r>
            </a:p>
            <a:p>
              <a:pPr>
                <a:defRPr sz="1800">
                  <a:solidFill>
                    <a:srgbClr val="FFFFFF"/>
                  </a:solidFill>
                  <a:latin typeface="Tahoma"/>
                  <a:ea typeface="Tahoma"/>
                  <a:cs typeface="Tahoma"/>
                  <a:sym typeface="Tahoma"/>
                </a:defRPr>
              </a:pPr>
              <a:r>
                <a:t>Applicability</a:t>
              </a:r>
            </a:p>
            <a:p>
              <a:pPr>
                <a:defRPr sz="1800">
                  <a:solidFill>
                    <a:srgbClr val="FFFFFF"/>
                  </a:solidFill>
                  <a:latin typeface="Tahoma"/>
                  <a:ea typeface="Tahoma"/>
                  <a:cs typeface="Tahoma"/>
                  <a:sym typeface="Tahoma"/>
                </a:defRPr>
              </a:pPr>
              <a:r>
                <a:t>Conciseness</a:t>
              </a:r>
            </a:p>
            <a:p>
              <a:pPr>
                <a:defRPr sz="1800">
                  <a:solidFill>
                    <a:srgbClr val="FFFFFF"/>
                  </a:solidFill>
                  <a:latin typeface="Tahoma"/>
                  <a:ea typeface="Tahoma"/>
                  <a:cs typeface="Tahoma"/>
                  <a:sym typeface="Tahoma"/>
                </a:defRPr>
              </a:pPr>
              <a:r>
                <a:t>Consistency</a:t>
              </a:r>
            </a:p>
            <a:p>
              <a:pPr>
                <a:defRPr sz="1800">
                  <a:solidFill>
                    <a:srgbClr val="FFFFFF"/>
                  </a:solidFill>
                  <a:latin typeface="Tahoma"/>
                  <a:ea typeface="Tahoma"/>
                  <a:cs typeface="Tahoma"/>
                  <a:sym typeface="Tahoma"/>
                </a:defRPr>
              </a:pPr>
              <a:r>
                <a:t>Correctness</a:t>
              </a:r>
            </a:p>
            <a:p>
              <a:pPr>
                <a:defRPr sz="1800">
                  <a:solidFill>
                    <a:srgbClr val="FFFFFF"/>
                  </a:solidFill>
                  <a:latin typeface="Tahoma"/>
                  <a:ea typeface="Tahoma"/>
                  <a:cs typeface="Tahoma"/>
                  <a:sym typeface="Tahoma"/>
                </a:defRPr>
              </a:pPr>
              <a:r>
                <a:t>Currency</a:t>
              </a:r>
            </a:p>
          </p:txBody>
        </p:sp>
      </p:grpSp>
      <p:grpSp>
        <p:nvGrpSpPr>
          <p:cNvPr id="229" name="그룹"/>
          <p:cNvGrpSpPr/>
          <p:nvPr/>
        </p:nvGrpSpPr>
        <p:grpSpPr>
          <a:xfrm>
            <a:off x="380996" y="2514600"/>
            <a:ext cx="2133604" cy="2362200"/>
            <a:chOff x="-1" y="0"/>
            <a:chExt cx="2133603" cy="2362200"/>
          </a:xfrm>
        </p:grpSpPr>
        <p:sp>
          <p:nvSpPr>
            <p:cNvPr id="227" name="직사각형"/>
            <p:cNvSpPr/>
            <p:nvPr/>
          </p:nvSpPr>
          <p:spPr>
            <a:xfrm>
              <a:off x="1" y="0"/>
              <a:ext cx="2133601" cy="2362200"/>
            </a:xfrm>
            <a:prstGeom prst="rect">
              <a:avLst/>
            </a:prstGeom>
            <a:solidFill>
              <a:schemeClr val="accent1">
                <a:alpha val="0"/>
              </a:schemeClr>
            </a:solidFill>
            <a:ln w="9525" cap="flat">
              <a:solidFill>
                <a:srgbClr val="FFFFFF"/>
              </a:solidFill>
              <a:prstDash val="solid"/>
              <a:round/>
            </a:ln>
            <a:effectLst/>
          </p:spPr>
          <p:txBody>
            <a:bodyPr wrap="square" lIns="45718" tIns="45718" rIns="45718" bIns="45718" numCol="1" anchor="ctr">
              <a:noAutofit/>
            </a:bodyPr>
            <a:lstStyle/>
            <a:p>
              <a:pPr>
                <a:defRPr sz="1800">
                  <a:solidFill>
                    <a:srgbClr val="FFFFFF"/>
                  </a:solidFill>
                  <a:latin typeface="Tahoma"/>
                  <a:ea typeface="Tahoma"/>
                  <a:cs typeface="Tahoma"/>
                  <a:sym typeface="Tahoma"/>
                </a:defRPr>
              </a:pPr>
              <a:endParaRPr/>
            </a:p>
          </p:txBody>
        </p:sp>
        <p:sp>
          <p:nvSpPr>
            <p:cNvPr id="228" name="Convenience…"/>
            <p:cNvSpPr txBox="1"/>
            <p:nvPr/>
          </p:nvSpPr>
          <p:spPr>
            <a:xfrm>
              <a:off x="-2" y="17778"/>
              <a:ext cx="1548180" cy="232663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numCol="1" anchor="ctr">
              <a:spAutoFit/>
            </a:bodyPr>
            <a:lstStyle/>
            <a:p>
              <a:pPr>
                <a:defRPr sz="1800">
                  <a:solidFill>
                    <a:srgbClr val="FFFFFF"/>
                  </a:solidFill>
                  <a:latin typeface="Tahoma"/>
                  <a:ea typeface="Tahoma"/>
                  <a:cs typeface="Tahoma"/>
                  <a:sym typeface="Tahoma"/>
                </a:defRPr>
              </a:pPr>
              <a:r>
                <a:t>Convenience</a:t>
              </a:r>
            </a:p>
            <a:p>
              <a:pPr>
                <a:defRPr sz="1800">
                  <a:solidFill>
                    <a:srgbClr val="FFFFFF"/>
                  </a:solidFill>
                  <a:latin typeface="Tahoma"/>
                  <a:ea typeface="Tahoma"/>
                  <a:cs typeface="Tahoma"/>
                  <a:sym typeface="Tahoma"/>
                </a:defRPr>
              </a:pPr>
              <a:r>
                <a:t>Timeliness</a:t>
              </a:r>
            </a:p>
            <a:p>
              <a:pPr>
                <a:defRPr sz="1800">
                  <a:solidFill>
                    <a:srgbClr val="FFFFFF"/>
                  </a:solidFill>
                  <a:latin typeface="Tahoma"/>
                  <a:ea typeface="Tahoma"/>
                  <a:cs typeface="Tahoma"/>
                  <a:sym typeface="Tahoma"/>
                </a:defRPr>
              </a:pPr>
              <a:r>
                <a:t>Traceability</a:t>
              </a:r>
            </a:p>
            <a:p>
              <a:pPr>
                <a:defRPr sz="1800">
                  <a:solidFill>
                    <a:srgbClr val="FFFFFF"/>
                  </a:solidFill>
                  <a:latin typeface="Tahoma"/>
                  <a:ea typeface="Tahoma"/>
                  <a:cs typeface="Tahoma"/>
                  <a:sym typeface="Tahoma"/>
                </a:defRPr>
              </a:pPr>
              <a:r>
                <a:t>Interactivity</a:t>
              </a:r>
            </a:p>
            <a:p>
              <a:pPr>
                <a:defRPr sz="1800">
                  <a:solidFill>
                    <a:srgbClr val="FFFFFF"/>
                  </a:solidFill>
                  <a:latin typeface="Tahoma"/>
                  <a:ea typeface="Tahoma"/>
                  <a:cs typeface="Tahoma"/>
                  <a:sym typeface="Tahoma"/>
                </a:defRPr>
              </a:pPr>
              <a:r>
                <a:t>Accessibility</a:t>
              </a:r>
            </a:p>
            <a:p>
              <a:pPr>
                <a:defRPr sz="1800">
                  <a:solidFill>
                    <a:srgbClr val="FFFFFF"/>
                  </a:solidFill>
                  <a:latin typeface="Tahoma"/>
                  <a:ea typeface="Tahoma"/>
                  <a:cs typeface="Tahoma"/>
                  <a:sym typeface="Tahoma"/>
                </a:defRPr>
              </a:pPr>
              <a:r>
                <a:t>Security</a:t>
              </a:r>
            </a:p>
            <a:p>
              <a:pPr>
                <a:defRPr sz="1800">
                  <a:solidFill>
                    <a:srgbClr val="FFFFFF"/>
                  </a:solidFill>
                  <a:latin typeface="Tahoma"/>
                  <a:ea typeface="Tahoma"/>
                  <a:cs typeface="Tahoma"/>
                  <a:sym typeface="Tahoma"/>
                </a:defRPr>
              </a:pPr>
              <a:r>
                <a:t>Maintainability</a:t>
              </a:r>
            </a:p>
            <a:p>
              <a:pPr>
                <a:defRPr sz="1800">
                  <a:solidFill>
                    <a:srgbClr val="FFFFFF"/>
                  </a:solidFill>
                  <a:latin typeface="Tahoma"/>
                  <a:ea typeface="Tahoma"/>
                  <a:cs typeface="Tahoma"/>
                  <a:sym typeface="Tahoma"/>
                </a:defRPr>
              </a:pPr>
              <a:r>
                <a:t>Speed</a:t>
              </a:r>
            </a:p>
          </p:txBody>
        </p:sp>
      </p:grpSp>
      <p:grpSp>
        <p:nvGrpSpPr>
          <p:cNvPr id="232" name="그룹"/>
          <p:cNvGrpSpPr/>
          <p:nvPr/>
        </p:nvGrpSpPr>
        <p:grpSpPr>
          <a:xfrm>
            <a:off x="380997" y="4894578"/>
            <a:ext cx="2133604" cy="1488437"/>
            <a:chOff x="-1" y="0"/>
            <a:chExt cx="2133602" cy="1488435"/>
          </a:xfrm>
        </p:grpSpPr>
        <p:sp>
          <p:nvSpPr>
            <p:cNvPr id="230" name="직사각형"/>
            <p:cNvSpPr/>
            <p:nvPr/>
          </p:nvSpPr>
          <p:spPr>
            <a:xfrm>
              <a:off x="0" y="58420"/>
              <a:ext cx="2133601" cy="1371605"/>
            </a:xfrm>
            <a:prstGeom prst="rect">
              <a:avLst/>
            </a:prstGeom>
            <a:solidFill>
              <a:schemeClr val="accent1">
                <a:alpha val="0"/>
              </a:schemeClr>
            </a:solidFill>
            <a:ln w="9525" cap="flat">
              <a:solidFill>
                <a:srgbClr val="FFFFFF"/>
              </a:solidFill>
              <a:prstDash val="solid"/>
              <a:round/>
            </a:ln>
            <a:effectLst/>
          </p:spPr>
          <p:txBody>
            <a:bodyPr wrap="square" lIns="45718" tIns="45718" rIns="45718" bIns="45718" numCol="1" anchor="ctr">
              <a:noAutofit/>
            </a:bodyPr>
            <a:lstStyle/>
            <a:p>
              <a:pPr>
                <a:defRPr sz="1800">
                  <a:solidFill>
                    <a:srgbClr val="FFFFFF"/>
                  </a:solidFill>
                  <a:latin typeface="Tahoma"/>
                  <a:ea typeface="Tahoma"/>
                  <a:cs typeface="Tahoma"/>
                  <a:sym typeface="Tahoma"/>
                </a:defRPr>
              </a:pPr>
              <a:endParaRPr/>
            </a:p>
          </p:txBody>
        </p:sp>
        <p:sp>
          <p:nvSpPr>
            <p:cNvPr id="231" name="Reliability…"/>
            <p:cNvSpPr txBox="1"/>
            <p:nvPr/>
          </p:nvSpPr>
          <p:spPr>
            <a:xfrm>
              <a:off x="-2" y="0"/>
              <a:ext cx="1680674" cy="148843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numCol="1" anchor="ctr">
              <a:spAutoFit/>
            </a:bodyPr>
            <a:lstStyle/>
            <a:p>
              <a:pPr>
                <a:defRPr sz="1800">
                  <a:solidFill>
                    <a:srgbClr val="FFFFFF"/>
                  </a:solidFill>
                  <a:latin typeface="Tahoma"/>
                  <a:ea typeface="Tahoma"/>
                  <a:cs typeface="Tahoma"/>
                  <a:sym typeface="Tahoma"/>
                </a:defRPr>
              </a:pPr>
              <a:r>
                <a:t>Reliability</a:t>
              </a:r>
            </a:p>
            <a:p>
              <a:pPr>
                <a:defRPr sz="1800">
                  <a:solidFill>
                    <a:srgbClr val="FFFFFF"/>
                  </a:solidFill>
                  <a:latin typeface="Tahoma"/>
                  <a:ea typeface="Tahoma"/>
                  <a:cs typeface="Tahoma"/>
                  <a:sym typeface="Tahoma"/>
                </a:defRPr>
              </a:pPr>
              <a:r>
                <a:t>Responsiveness</a:t>
              </a:r>
            </a:p>
            <a:p>
              <a:pPr>
                <a:defRPr sz="1800">
                  <a:solidFill>
                    <a:srgbClr val="FFFFFF"/>
                  </a:solidFill>
                  <a:latin typeface="Tahoma"/>
                  <a:ea typeface="Tahoma"/>
                  <a:cs typeface="Tahoma"/>
                  <a:sym typeface="Tahoma"/>
                </a:defRPr>
              </a:pPr>
              <a:r>
                <a:t>Assurance</a:t>
              </a:r>
            </a:p>
            <a:p>
              <a:pPr>
                <a:defRPr sz="1800">
                  <a:solidFill>
                    <a:srgbClr val="FFFFFF"/>
                  </a:solidFill>
                  <a:latin typeface="Tahoma"/>
                  <a:ea typeface="Tahoma"/>
                  <a:cs typeface="Tahoma"/>
                  <a:sym typeface="Tahoma"/>
                </a:defRPr>
              </a:pPr>
              <a:r>
                <a:t>Empathy</a:t>
              </a:r>
            </a:p>
            <a:p>
              <a:pPr>
                <a:defRPr sz="1800">
                  <a:solidFill>
                    <a:srgbClr val="FFFFFF"/>
                  </a:solidFill>
                  <a:latin typeface="Tahoma"/>
                  <a:ea typeface="Tahoma"/>
                  <a:cs typeface="Tahoma"/>
                  <a:sym typeface="Tahoma"/>
                </a:defRPr>
              </a:pPr>
              <a:r>
                <a:t>tangibility</a:t>
              </a:r>
            </a:p>
          </p:txBody>
        </p:sp>
      </p:grpSp>
      <p:sp>
        <p:nvSpPr>
          <p:cNvPr id="233" name="직사각형"/>
          <p:cNvSpPr/>
          <p:nvPr/>
        </p:nvSpPr>
        <p:spPr>
          <a:xfrm>
            <a:off x="228600" y="0"/>
            <a:ext cx="2362200" cy="6400800"/>
          </a:xfrm>
          <a:prstGeom prst="rect">
            <a:avLst/>
          </a:prstGeom>
          <a:solidFill>
            <a:srgbClr val="FFFF00">
              <a:alpha val="0"/>
            </a:srgbClr>
          </a:solidFill>
          <a:ln w="38100">
            <a:solidFill>
              <a:srgbClr val="FFCC00"/>
            </a:solidFill>
          </a:ln>
        </p:spPr>
        <p:txBody>
          <a:bodyPr lIns="45718" tIns="45718" rIns="45718" bIns="45718" anchor="ctr"/>
          <a:lstStyle/>
          <a:p>
            <a:pPr>
              <a:defRPr>
                <a:solidFill>
                  <a:srgbClr val="FFFFFF"/>
                </a:solidFill>
                <a:latin typeface="Times New Roman"/>
                <a:ea typeface="Times New Roman"/>
                <a:cs typeface="Times New Roman"/>
                <a:sym typeface="Times New Roman"/>
              </a:defRPr>
            </a:pPr>
            <a:endParaRP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 name="슬라이드 번호"/>
          <p:cNvSpPr txBox="1">
            <a:spLocks noGrp="1"/>
          </p:cNvSpPr>
          <p:nvPr>
            <p:ph type="sldNum" sz="quarter" idx="4294967295"/>
          </p:nvPr>
        </p:nvSpPr>
        <p:spPr>
          <a:xfrm>
            <a:off x="9121988" y="6432651"/>
            <a:ext cx="288709" cy="28882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11</a:t>
            </a:fld>
            <a:endParaRPr/>
          </a:p>
        </p:txBody>
      </p:sp>
      <p:grpSp>
        <p:nvGrpSpPr>
          <p:cNvPr id="238" name="그룹"/>
          <p:cNvGrpSpPr/>
          <p:nvPr/>
        </p:nvGrpSpPr>
        <p:grpSpPr>
          <a:xfrm>
            <a:off x="412750" y="1447800"/>
            <a:ext cx="2228850" cy="533400"/>
            <a:chOff x="0" y="0"/>
            <a:chExt cx="2228850" cy="533400"/>
          </a:xfrm>
        </p:grpSpPr>
        <p:sp>
          <p:nvSpPr>
            <p:cNvPr id="236" name="직사각형"/>
            <p:cNvSpPr/>
            <p:nvPr/>
          </p:nvSpPr>
          <p:spPr>
            <a:xfrm>
              <a:off x="0" y="0"/>
              <a:ext cx="2228850" cy="533400"/>
            </a:xfrm>
            <a:prstGeom prst="rect">
              <a:avLst/>
            </a:prstGeom>
            <a:solidFill>
              <a:schemeClr val="accent1"/>
            </a:solidFill>
            <a:ln w="9525" cap="flat">
              <a:solidFill>
                <a:srgbClr val="FFFFFF"/>
              </a:solidFill>
              <a:prstDash val="solid"/>
              <a:round/>
            </a:ln>
            <a:effectLst/>
          </p:spPr>
          <p:txBody>
            <a:bodyPr wrap="square" lIns="45718" tIns="45718" rIns="45718" bIns="45718" numCol="1" anchor="ctr">
              <a:noAutofit/>
            </a:bodyPr>
            <a:lstStyle/>
            <a:p>
              <a:pPr algn="ctr">
                <a:defRPr sz="1800">
                  <a:solidFill>
                    <a:srgbClr val="FFFFFF"/>
                  </a:solidFill>
                  <a:latin typeface="Tahoma"/>
                  <a:ea typeface="Tahoma"/>
                  <a:cs typeface="Tahoma"/>
                  <a:sym typeface="Tahoma"/>
                </a:defRPr>
              </a:pPr>
              <a:endParaRPr/>
            </a:p>
          </p:txBody>
        </p:sp>
        <p:sp>
          <p:nvSpPr>
            <p:cNvPr id="237" name="comprehensiveness"/>
            <p:cNvSpPr txBox="1"/>
            <p:nvPr/>
          </p:nvSpPr>
          <p:spPr>
            <a:xfrm>
              <a:off x="80701" y="81277"/>
              <a:ext cx="2067441" cy="37083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numCol="1" anchor="ctr">
              <a:spAutoFit/>
            </a:bodyPr>
            <a:lstStyle>
              <a:lvl1pPr algn="ctr">
                <a:defRPr sz="1800">
                  <a:solidFill>
                    <a:srgbClr val="FFFFFF"/>
                  </a:solidFill>
                  <a:latin typeface="Tahoma"/>
                  <a:ea typeface="Tahoma"/>
                  <a:cs typeface="Tahoma"/>
                  <a:sym typeface="Tahoma"/>
                </a:defRPr>
              </a:lvl1pPr>
            </a:lstStyle>
            <a:p>
              <a:r>
                <a:t>comprehensiveness</a:t>
              </a:r>
            </a:p>
          </p:txBody>
        </p:sp>
      </p:grpSp>
      <p:grpSp>
        <p:nvGrpSpPr>
          <p:cNvPr id="241" name="그룹"/>
          <p:cNvGrpSpPr/>
          <p:nvPr/>
        </p:nvGrpSpPr>
        <p:grpSpPr>
          <a:xfrm>
            <a:off x="412750" y="2133600"/>
            <a:ext cx="2228850" cy="533400"/>
            <a:chOff x="0" y="0"/>
            <a:chExt cx="2228850" cy="533400"/>
          </a:xfrm>
        </p:grpSpPr>
        <p:sp>
          <p:nvSpPr>
            <p:cNvPr id="239" name="직사각형"/>
            <p:cNvSpPr/>
            <p:nvPr/>
          </p:nvSpPr>
          <p:spPr>
            <a:xfrm>
              <a:off x="0" y="0"/>
              <a:ext cx="2228850" cy="533400"/>
            </a:xfrm>
            <a:prstGeom prst="rect">
              <a:avLst/>
            </a:prstGeom>
            <a:solidFill>
              <a:schemeClr val="accent1"/>
            </a:solidFill>
            <a:ln w="9525" cap="flat">
              <a:solidFill>
                <a:srgbClr val="FFFFFF"/>
              </a:solidFill>
              <a:prstDash val="solid"/>
              <a:round/>
            </a:ln>
            <a:effectLst/>
          </p:spPr>
          <p:txBody>
            <a:bodyPr wrap="square" lIns="45718" tIns="45718" rIns="45718" bIns="45718" numCol="1" anchor="ctr">
              <a:noAutofit/>
            </a:bodyPr>
            <a:lstStyle/>
            <a:p>
              <a:pPr algn="ctr">
                <a:defRPr sz="1800">
                  <a:solidFill>
                    <a:srgbClr val="FFFFFF"/>
                  </a:solidFill>
                  <a:latin typeface="Tahoma"/>
                  <a:ea typeface="Tahoma"/>
                  <a:cs typeface="Tahoma"/>
                  <a:sym typeface="Tahoma"/>
                </a:defRPr>
              </a:pPr>
              <a:endParaRPr/>
            </a:p>
          </p:txBody>
        </p:sp>
        <p:sp>
          <p:nvSpPr>
            <p:cNvPr id="240" name="accuracy"/>
            <p:cNvSpPr txBox="1"/>
            <p:nvPr/>
          </p:nvSpPr>
          <p:spPr>
            <a:xfrm>
              <a:off x="624574" y="81277"/>
              <a:ext cx="979693" cy="37083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numCol="1" anchor="ctr">
              <a:spAutoFit/>
            </a:bodyPr>
            <a:lstStyle>
              <a:lvl1pPr algn="ctr">
                <a:defRPr sz="1800">
                  <a:solidFill>
                    <a:srgbClr val="FFFFFF"/>
                  </a:solidFill>
                  <a:latin typeface="Tahoma"/>
                  <a:ea typeface="Tahoma"/>
                  <a:cs typeface="Tahoma"/>
                  <a:sym typeface="Tahoma"/>
                </a:defRPr>
              </a:lvl1pPr>
            </a:lstStyle>
            <a:p>
              <a:r>
                <a:t>accuracy</a:t>
              </a:r>
            </a:p>
          </p:txBody>
        </p:sp>
      </p:grpSp>
      <p:grpSp>
        <p:nvGrpSpPr>
          <p:cNvPr id="244" name="그룹"/>
          <p:cNvGrpSpPr/>
          <p:nvPr/>
        </p:nvGrpSpPr>
        <p:grpSpPr>
          <a:xfrm>
            <a:off x="412750" y="2819400"/>
            <a:ext cx="2228850" cy="533400"/>
            <a:chOff x="0" y="0"/>
            <a:chExt cx="2228850" cy="533400"/>
          </a:xfrm>
        </p:grpSpPr>
        <p:sp>
          <p:nvSpPr>
            <p:cNvPr id="242" name="직사각형"/>
            <p:cNvSpPr/>
            <p:nvPr/>
          </p:nvSpPr>
          <p:spPr>
            <a:xfrm>
              <a:off x="0" y="0"/>
              <a:ext cx="2228850" cy="533400"/>
            </a:xfrm>
            <a:prstGeom prst="rect">
              <a:avLst/>
            </a:prstGeom>
            <a:solidFill>
              <a:schemeClr val="accent1"/>
            </a:solidFill>
            <a:ln w="9525" cap="flat">
              <a:solidFill>
                <a:srgbClr val="FFFFFF"/>
              </a:solidFill>
              <a:prstDash val="solid"/>
              <a:round/>
            </a:ln>
            <a:effectLst/>
          </p:spPr>
          <p:txBody>
            <a:bodyPr wrap="square" lIns="45718" tIns="45718" rIns="45718" bIns="45718" numCol="1" anchor="ctr">
              <a:noAutofit/>
            </a:bodyPr>
            <a:lstStyle/>
            <a:p>
              <a:pPr algn="ctr">
                <a:defRPr sz="1800">
                  <a:solidFill>
                    <a:srgbClr val="FFFFFF"/>
                  </a:solidFill>
                  <a:latin typeface="Tahoma"/>
                  <a:ea typeface="Tahoma"/>
                  <a:cs typeface="Tahoma"/>
                  <a:sym typeface="Tahoma"/>
                </a:defRPr>
              </a:pPr>
              <a:endParaRPr/>
            </a:p>
          </p:txBody>
        </p:sp>
        <p:sp>
          <p:nvSpPr>
            <p:cNvPr id="243" name="clarity"/>
            <p:cNvSpPr txBox="1"/>
            <p:nvPr/>
          </p:nvSpPr>
          <p:spPr>
            <a:xfrm>
              <a:off x="761924" y="81277"/>
              <a:ext cx="704993" cy="37083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numCol="1" anchor="ctr">
              <a:spAutoFit/>
            </a:bodyPr>
            <a:lstStyle>
              <a:lvl1pPr algn="ctr">
                <a:defRPr sz="1800">
                  <a:solidFill>
                    <a:srgbClr val="FFFFFF"/>
                  </a:solidFill>
                  <a:latin typeface="Tahoma"/>
                  <a:ea typeface="Tahoma"/>
                  <a:cs typeface="Tahoma"/>
                  <a:sym typeface="Tahoma"/>
                </a:defRPr>
              </a:lvl1pPr>
            </a:lstStyle>
            <a:p>
              <a:r>
                <a:t>clarity</a:t>
              </a:r>
            </a:p>
          </p:txBody>
        </p:sp>
      </p:grpSp>
      <p:grpSp>
        <p:nvGrpSpPr>
          <p:cNvPr id="247" name="그룹"/>
          <p:cNvGrpSpPr/>
          <p:nvPr/>
        </p:nvGrpSpPr>
        <p:grpSpPr>
          <a:xfrm>
            <a:off x="412750" y="3505200"/>
            <a:ext cx="2228850" cy="533400"/>
            <a:chOff x="0" y="0"/>
            <a:chExt cx="2228850" cy="533400"/>
          </a:xfrm>
        </p:grpSpPr>
        <p:sp>
          <p:nvSpPr>
            <p:cNvPr id="245" name="직사각형"/>
            <p:cNvSpPr/>
            <p:nvPr/>
          </p:nvSpPr>
          <p:spPr>
            <a:xfrm>
              <a:off x="0" y="0"/>
              <a:ext cx="2228850" cy="533400"/>
            </a:xfrm>
            <a:prstGeom prst="rect">
              <a:avLst/>
            </a:prstGeom>
            <a:solidFill>
              <a:schemeClr val="accent1"/>
            </a:solidFill>
            <a:ln w="9525" cap="flat">
              <a:solidFill>
                <a:srgbClr val="FFFFFF"/>
              </a:solidFill>
              <a:prstDash val="solid"/>
              <a:round/>
            </a:ln>
            <a:effectLst/>
          </p:spPr>
          <p:txBody>
            <a:bodyPr wrap="square" lIns="45718" tIns="45718" rIns="45718" bIns="45718" numCol="1" anchor="ctr">
              <a:noAutofit/>
            </a:bodyPr>
            <a:lstStyle/>
            <a:p>
              <a:pPr algn="ctr">
                <a:defRPr sz="1800">
                  <a:solidFill>
                    <a:srgbClr val="FFFFFF"/>
                  </a:solidFill>
                  <a:latin typeface="Tahoma"/>
                  <a:ea typeface="Tahoma"/>
                  <a:cs typeface="Tahoma"/>
                  <a:sym typeface="Tahoma"/>
                </a:defRPr>
              </a:pPr>
              <a:endParaRPr/>
            </a:p>
          </p:txBody>
        </p:sp>
        <p:sp>
          <p:nvSpPr>
            <p:cNvPr id="246" name="applicability"/>
            <p:cNvSpPr txBox="1"/>
            <p:nvPr/>
          </p:nvSpPr>
          <p:spPr>
            <a:xfrm>
              <a:off x="474892" y="81277"/>
              <a:ext cx="1279060" cy="37083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numCol="1" anchor="ctr">
              <a:spAutoFit/>
            </a:bodyPr>
            <a:lstStyle>
              <a:lvl1pPr algn="ctr">
                <a:defRPr sz="1800">
                  <a:solidFill>
                    <a:srgbClr val="FFFFFF"/>
                  </a:solidFill>
                  <a:latin typeface="Tahoma"/>
                  <a:ea typeface="Tahoma"/>
                  <a:cs typeface="Tahoma"/>
                  <a:sym typeface="Tahoma"/>
                </a:defRPr>
              </a:lvl1pPr>
            </a:lstStyle>
            <a:p>
              <a:r>
                <a:t>applicability</a:t>
              </a:r>
            </a:p>
          </p:txBody>
        </p:sp>
      </p:grpSp>
      <p:grpSp>
        <p:nvGrpSpPr>
          <p:cNvPr id="250" name="그룹"/>
          <p:cNvGrpSpPr/>
          <p:nvPr/>
        </p:nvGrpSpPr>
        <p:grpSpPr>
          <a:xfrm>
            <a:off x="2724150" y="1447800"/>
            <a:ext cx="2228850" cy="533400"/>
            <a:chOff x="0" y="0"/>
            <a:chExt cx="2228850" cy="533400"/>
          </a:xfrm>
        </p:grpSpPr>
        <p:sp>
          <p:nvSpPr>
            <p:cNvPr id="248" name="직사각형"/>
            <p:cNvSpPr/>
            <p:nvPr/>
          </p:nvSpPr>
          <p:spPr>
            <a:xfrm>
              <a:off x="0" y="0"/>
              <a:ext cx="2228850" cy="533400"/>
            </a:xfrm>
            <a:prstGeom prst="rect">
              <a:avLst/>
            </a:prstGeom>
            <a:solidFill>
              <a:schemeClr val="accent1"/>
            </a:solidFill>
            <a:ln w="9525" cap="flat">
              <a:solidFill>
                <a:srgbClr val="FFFFFF"/>
              </a:solidFill>
              <a:prstDash val="solid"/>
              <a:round/>
            </a:ln>
            <a:effectLst/>
          </p:spPr>
          <p:txBody>
            <a:bodyPr wrap="square" lIns="45718" tIns="45718" rIns="45718" bIns="45718" numCol="1" anchor="ctr">
              <a:noAutofit/>
            </a:bodyPr>
            <a:lstStyle/>
            <a:p>
              <a:pPr algn="ctr">
                <a:defRPr sz="1800">
                  <a:solidFill>
                    <a:srgbClr val="FFFFFF"/>
                  </a:solidFill>
                  <a:latin typeface="Tahoma"/>
                  <a:ea typeface="Tahoma"/>
                  <a:cs typeface="Tahoma"/>
                  <a:sym typeface="Tahoma"/>
                </a:defRPr>
              </a:pPr>
              <a:endParaRPr/>
            </a:p>
          </p:txBody>
        </p:sp>
        <p:sp>
          <p:nvSpPr>
            <p:cNvPr id="249" name="conciseness"/>
            <p:cNvSpPr txBox="1"/>
            <p:nvPr/>
          </p:nvSpPr>
          <p:spPr>
            <a:xfrm>
              <a:off x="467860" y="81277"/>
              <a:ext cx="1293124" cy="37083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numCol="1" anchor="ctr">
              <a:spAutoFit/>
            </a:bodyPr>
            <a:lstStyle>
              <a:lvl1pPr algn="ctr">
                <a:defRPr sz="1800">
                  <a:solidFill>
                    <a:srgbClr val="FFFFFF"/>
                  </a:solidFill>
                  <a:latin typeface="Tahoma"/>
                  <a:ea typeface="Tahoma"/>
                  <a:cs typeface="Tahoma"/>
                  <a:sym typeface="Tahoma"/>
                </a:defRPr>
              </a:lvl1pPr>
            </a:lstStyle>
            <a:p>
              <a:r>
                <a:t>conciseness</a:t>
              </a:r>
            </a:p>
          </p:txBody>
        </p:sp>
      </p:grpSp>
      <p:grpSp>
        <p:nvGrpSpPr>
          <p:cNvPr id="253" name="그룹"/>
          <p:cNvGrpSpPr/>
          <p:nvPr/>
        </p:nvGrpSpPr>
        <p:grpSpPr>
          <a:xfrm>
            <a:off x="2724150" y="2133600"/>
            <a:ext cx="2228850" cy="533400"/>
            <a:chOff x="0" y="0"/>
            <a:chExt cx="2228850" cy="533400"/>
          </a:xfrm>
        </p:grpSpPr>
        <p:sp>
          <p:nvSpPr>
            <p:cNvPr id="251" name="직사각형"/>
            <p:cNvSpPr/>
            <p:nvPr/>
          </p:nvSpPr>
          <p:spPr>
            <a:xfrm>
              <a:off x="0" y="0"/>
              <a:ext cx="2228850" cy="533400"/>
            </a:xfrm>
            <a:prstGeom prst="rect">
              <a:avLst/>
            </a:prstGeom>
            <a:solidFill>
              <a:schemeClr val="accent1"/>
            </a:solidFill>
            <a:ln w="9525" cap="flat">
              <a:solidFill>
                <a:srgbClr val="FFFFFF"/>
              </a:solidFill>
              <a:prstDash val="solid"/>
              <a:round/>
            </a:ln>
            <a:effectLst/>
          </p:spPr>
          <p:txBody>
            <a:bodyPr wrap="square" lIns="45718" tIns="45718" rIns="45718" bIns="45718" numCol="1" anchor="ctr">
              <a:noAutofit/>
            </a:bodyPr>
            <a:lstStyle/>
            <a:p>
              <a:pPr algn="ctr">
                <a:defRPr sz="1800">
                  <a:solidFill>
                    <a:srgbClr val="FFFFFF"/>
                  </a:solidFill>
                  <a:latin typeface="Times New Roman"/>
                  <a:ea typeface="Times New Roman"/>
                  <a:cs typeface="Times New Roman"/>
                  <a:sym typeface="Times New Roman"/>
                </a:defRPr>
              </a:pPr>
              <a:endParaRPr/>
            </a:p>
          </p:txBody>
        </p:sp>
        <p:sp>
          <p:nvSpPr>
            <p:cNvPr id="252" name="consistency"/>
            <p:cNvSpPr txBox="1"/>
            <p:nvPr/>
          </p:nvSpPr>
          <p:spPr>
            <a:xfrm>
              <a:off x="529084" y="92484"/>
              <a:ext cx="1170676" cy="34842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numCol="1" anchor="ctr">
              <a:spAutoFit/>
            </a:bodyPr>
            <a:lstStyle>
              <a:lvl1pPr algn="ctr">
                <a:defRPr sz="1800">
                  <a:solidFill>
                    <a:srgbClr val="FFFFFF"/>
                  </a:solidFill>
                  <a:latin typeface="Times New Roman"/>
                  <a:ea typeface="Times New Roman"/>
                  <a:cs typeface="Times New Roman"/>
                  <a:sym typeface="Times New Roman"/>
                </a:defRPr>
              </a:lvl1pPr>
            </a:lstStyle>
            <a:p>
              <a:r>
                <a:t>consistency</a:t>
              </a:r>
            </a:p>
          </p:txBody>
        </p:sp>
      </p:grpSp>
      <p:grpSp>
        <p:nvGrpSpPr>
          <p:cNvPr id="256" name="그룹"/>
          <p:cNvGrpSpPr/>
          <p:nvPr/>
        </p:nvGrpSpPr>
        <p:grpSpPr>
          <a:xfrm>
            <a:off x="2724150" y="2819400"/>
            <a:ext cx="2228850" cy="533400"/>
            <a:chOff x="0" y="0"/>
            <a:chExt cx="2228850" cy="533400"/>
          </a:xfrm>
        </p:grpSpPr>
        <p:sp>
          <p:nvSpPr>
            <p:cNvPr id="254" name="직사각형"/>
            <p:cNvSpPr/>
            <p:nvPr/>
          </p:nvSpPr>
          <p:spPr>
            <a:xfrm>
              <a:off x="0" y="0"/>
              <a:ext cx="2228850" cy="533400"/>
            </a:xfrm>
            <a:prstGeom prst="rect">
              <a:avLst/>
            </a:prstGeom>
            <a:solidFill>
              <a:schemeClr val="accent1"/>
            </a:solidFill>
            <a:ln w="9525" cap="flat">
              <a:solidFill>
                <a:srgbClr val="FFFFFF"/>
              </a:solidFill>
              <a:prstDash val="solid"/>
              <a:round/>
            </a:ln>
            <a:effectLst/>
          </p:spPr>
          <p:txBody>
            <a:bodyPr wrap="square" lIns="45718" tIns="45718" rIns="45718" bIns="45718" numCol="1" anchor="ctr">
              <a:noAutofit/>
            </a:bodyPr>
            <a:lstStyle/>
            <a:p>
              <a:pPr algn="ctr">
                <a:defRPr sz="1800">
                  <a:solidFill>
                    <a:srgbClr val="FFFFFF"/>
                  </a:solidFill>
                  <a:latin typeface="Times New Roman"/>
                  <a:ea typeface="Times New Roman"/>
                  <a:cs typeface="Times New Roman"/>
                  <a:sym typeface="Times New Roman"/>
                </a:defRPr>
              </a:pPr>
              <a:endParaRPr/>
            </a:p>
          </p:txBody>
        </p:sp>
        <p:sp>
          <p:nvSpPr>
            <p:cNvPr id="255" name="correctness"/>
            <p:cNvSpPr txBox="1"/>
            <p:nvPr/>
          </p:nvSpPr>
          <p:spPr>
            <a:xfrm>
              <a:off x="548283" y="92484"/>
              <a:ext cx="1132278" cy="34842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numCol="1" anchor="ctr">
              <a:spAutoFit/>
            </a:bodyPr>
            <a:lstStyle>
              <a:lvl1pPr algn="ctr">
                <a:defRPr sz="1800">
                  <a:solidFill>
                    <a:srgbClr val="FFFFFF"/>
                  </a:solidFill>
                  <a:latin typeface="Times New Roman"/>
                  <a:ea typeface="Times New Roman"/>
                  <a:cs typeface="Times New Roman"/>
                  <a:sym typeface="Times New Roman"/>
                </a:defRPr>
              </a:lvl1pPr>
            </a:lstStyle>
            <a:p>
              <a:r>
                <a:t>correctness</a:t>
              </a:r>
            </a:p>
          </p:txBody>
        </p:sp>
      </p:grpSp>
      <p:grpSp>
        <p:nvGrpSpPr>
          <p:cNvPr id="259" name="그룹"/>
          <p:cNvGrpSpPr/>
          <p:nvPr/>
        </p:nvGrpSpPr>
        <p:grpSpPr>
          <a:xfrm>
            <a:off x="2724150" y="3505200"/>
            <a:ext cx="2228850" cy="533400"/>
            <a:chOff x="0" y="0"/>
            <a:chExt cx="2228850" cy="533400"/>
          </a:xfrm>
        </p:grpSpPr>
        <p:sp>
          <p:nvSpPr>
            <p:cNvPr id="257" name="직사각형"/>
            <p:cNvSpPr/>
            <p:nvPr/>
          </p:nvSpPr>
          <p:spPr>
            <a:xfrm>
              <a:off x="0" y="0"/>
              <a:ext cx="2228850" cy="533400"/>
            </a:xfrm>
            <a:prstGeom prst="rect">
              <a:avLst/>
            </a:prstGeom>
            <a:solidFill>
              <a:schemeClr val="accent1"/>
            </a:solidFill>
            <a:ln w="9525" cap="flat">
              <a:solidFill>
                <a:srgbClr val="FFFFFF"/>
              </a:solidFill>
              <a:prstDash val="solid"/>
              <a:round/>
            </a:ln>
            <a:effectLst/>
          </p:spPr>
          <p:txBody>
            <a:bodyPr wrap="square" lIns="45718" tIns="45718" rIns="45718" bIns="45718" numCol="1" anchor="ctr">
              <a:noAutofit/>
            </a:bodyPr>
            <a:lstStyle/>
            <a:p>
              <a:pPr algn="ctr">
                <a:defRPr sz="1800">
                  <a:solidFill>
                    <a:srgbClr val="FFFFFF"/>
                  </a:solidFill>
                  <a:latin typeface="Times New Roman"/>
                  <a:ea typeface="Times New Roman"/>
                  <a:cs typeface="Times New Roman"/>
                  <a:sym typeface="Times New Roman"/>
                </a:defRPr>
              </a:pPr>
              <a:endParaRPr/>
            </a:p>
          </p:txBody>
        </p:sp>
        <p:sp>
          <p:nvSpPr>
            <p:cNvPr id="258" name="currency"/>
            <p:cNvSpPr txBox="1"/>
            <p:nvPr/>
          </p:nvSpPr>
          <p:spPr>
            <a:xfrm>
              <a:off x="662583" y="92484"/>
              <a:ext cx="903678" cy="34842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numCol="1" anchor="ctr">
              <a:spAutoFit/>
            </a:bodyPr>
            <a:lstStyle>
              <a:lvl1pPr algn="ctr">
                <a:defRPr sz="1800">
                  <a:solidFill>
                    <a:srgbClr val="FFFFFF"/>
                  </a:solidFill>
                  <a:latin typeface="Times New Roman"/>
                  <a:ea typeface="Times New Roman"/>
                  <a:cs typeface="Times New Roman"/>
                  <a:sym typeface="Times New Roman"/>
                </a:defRPr>
              </a:lvl1pPr>
            </a:lstStyle>
            <a:p>
              <a:r>
                <a:t>currency</a:t>
              </a:r>
            </a:p>
          </p:txBody>
        </p:sp>
      </p:grpSp>
      <p:grpSp>
        <p:nvGrpSpPr>
          <p:cNvPr id="262" name="그룹"/>
          <p:cNvGrpSpPr/>
          <p:nvPr/>
        </p:nvGrpSpPr>
        <p:grpSpPr>
          <a:xfrm>
            <a:off x="5035550" y="1447800"/>
            <a:ext cx="2228850" cy="533400"/>
            <a:chOff x="0" y="0"/>
            <a:chExt cx="2228850" cy="533400"/>
          </a:xfrm>
        </p:grpSpPr>
        <p:sp>
          <p:nvSpPr>
            <p:cNvPr id="260" name="직사각형"/>
            <p:cNvSpPr/>
            <p:nvPr/>
          </p:nvSpPr>
          <p:spPr>
            <a:xfrm>
              <a:off x="0" y="0"/>
              <a:ext cx="2228850" cy="533400"/>
            </a:xfrm>
            <a:prstGeom prst="rect">
              <a:avLst/>
            </a:prstGeom>
            <a:solidFill>
              <a:schemeClr val="accent1"/>
            </a:solidFill>
            <a:ln w="9525" cap="flat">
              <a:solidFill>
                <a:srgbClr val="FFFFFF"/>
              </a:solidFill>
              <a:prstDash val="solid"/>
              <a:round/>
            </a:ln>
            <a:effectLst/>
          </p:spPr>
          <p:txBody>
            <a:bodyPr wrap="square" lIns="45718" tIns="45718" rIns="45718" bIns="45718" numCol="1" anchor="ctr">
              <a:noAutofit/>
            </a:bodyPr>
            <a:lstStyle/>
            <a:p>
              <a:pPr algn="ctr">
                <a:defRPr sz="1800">
                  <a:solidFill>
                    <a:srgbClr val="FFFFFF"/>
                  </a:solidFill>
                  <a:latin typeface="Times New Roman"/>
                  <a:ea typeface="Times New Roman"/>
                  <a:cs typeface="Times New Roman"/>
                  <a:sym typeface="Times New Roman"/>
                </a:defRPr>
              </a:pPr>
              <a:endParaRPr/>
            </a:p>
          </p:txBody>
        </p:sp>
        <p:sp>
          <p:nvSpPr>
            <p:cNvPr id="261" name="convenience"/>
            <p:cNvSpPr txBox="1"/>
            <p:nvPr/>
          </p:nvSpPr>
          <p:spPr>
            <a:xfrm>
              <a:off x="491188" y="92484"/>
              <a:ext cx="1246468" cy="34842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numCol="1" anchor="ctr">
              <a:spAutoFit/>
            </a:bodyPr>
            <a:lstStyle>
              <a:lvl1pPr algn="ctr">
                <a:defRPr sz="1800">
                  <a:solidFill>
                    <a:srgbClr val="FFFFFF"/>
                  </a:solidFill>
                  <a:latin typeface="Times New Roman"/>
                  <a:ea typeface="Times New Roman"/>
                  <a:cs typeface="Times New Roman"/>
                  <a:sym typeface="Times New Roman"/>
                </a:defRPr>
              </a:lvl1pPr>
            </a:lstStyle>
            <a:p>
              <a:r>
                <a:t>convenience</a:t>
              </a:r>
            </a:p>
          </p:txBody>
        </p:sp>
      </p:grpSp>
      <p:grpSp>
        <p:nvGrpSpPr>
          <p:cNvPr id="265" name="그룹"/>
          <p:cNvGrpSpPr/>
          <p:nvPr/>
        </p:nvGrpSpPr>
        <p:grpSpPr>
          <a:xfrm>
            <a:off x="5035550" y="2819400"/>
            <a:ext cx="2228850" cy="533400"/>
            <a:chOff x="0" y="0"/>
            <a:chExt cx="2228850" cy="533400"/>
          </a:xfrm>
        </p:grpSpPr>
        <p:sp>
          <p:nvSpPr>
            <p:cNvPr id="263" name="직사각형"/>
            <p:cNvSpPr/>
            <p:nvPr/>
          </p:nvSpPr>
          <p:spPr>
            <a:xfrm>
              <a:off x="0" y="0"/>
              <a:ext cx="2228850" cy="533400"/>
            </a:xfrm>
            <a:prstGeom prst="rect">
              <a:avLst/>
            </a:prstGeom>
            <a:solidFill>
              <a:schemeClr val="accent1"/>
            </a:solidFill>
            <a:ln w="9525" cap="flat">
              <a:solidFill>
                <a:srgbClr val="FFFFFF"/>
              </a:solidFill>
              <a:prstDash val="solid"/>
              <a:round/>
            </a:ln>
            <a:effectLst/>
          </p:spPr>
          <p:txBody>
            <a:bodyPr wrap="square" lIns="45718" tIns="45718" rIns="45718" bIns="45718" numCol="1" anchor="ctr">
              <a:noAutofit/>
            </a:bodyPr>
            <a:lstStyle/>
            <a:p>
              <a:pPr algn="ctr">
                <a:defRPr sz="1800">
                  <a:solidFill>
                    <a:srgbClr val="FFFFFF"/>
                  </a:solidFill>
                  <a:latin typeface="Tahoma"/>
                  <a:ea typeface="Tahoma"/>
                  <a:cs typeface="Tahoma"/>
                  <a:sym typeface="Tahoma"/>
                </a:defRPr>
              </a:pPr>
              <a:endParaRPr/>
            </a:p>
          </p:txBody>
        </p:sp>
        <p:sp>
          <p:nvSpPr>
            <p:cNvPr id="264" name="traceability"/>
            <p:cNvSpPr txBox="1"/>
            <p:nvPr/>
          </p:nvSpPr>
          <p:spPr>
            <a:xfrm>
              <a:off x="515968" y="81277"/>
              <a:ext cx="1196907" cy="37083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numCol="1" anchor="ctr">
              <a:spAutoFit/>
            </a:bodyPr>
            <a:lstStyle>
              <a:lvl1pPr algn="ctr">
                <a:defRPr sz="1800">
                  <a:solidFill>
                    <a:srgbClr val="FFFFFF"/>
                  </a:solidFill>
                  <a:latin typeface="Tahoma"/>
                  <a:ea typeface="Tahoma"/>
                  <a:cs typeface="Tahoma"/>
                  <a:sym typeface="Tahoma"/>
                </a:defRPr>
              </a:lvl1pPr>
            </a:lstStyle>
            <a:p>
              <a:r>
                <a:t>traceability</a:t>
              </a:r>
            </a:p>
          </p:txBody>
        </p:sp>
      </p:grpSp>
      <p:grpSp>
        <p:nvGrpSpPr>
          <p:cNvPr id="268" name="그룹"/>
          <p:cNvGrpSpPr/>
          <p:nvPr/>
        </p:nvGrpSpPr>
        <p:grpSpPr>
          <a:xfrm>
            <a:off x="5035550" y="2133600"/>
            <a:ext cx="2228850" cy="533400"/>
            <a:chOff x="0" y="0"/>
            <a:chExt cx="2228850" cy="533400"/>
          </a:xfrm>
        </p:grpSpPr>
        <p:sp>
          <p:nvSpPr>
            <p:cNvPr id="266" name="직사각형"/>
            <p:cNvSpPr/>
            <p:nvPr/>
          </p:nvSpPr>
          <p:spPr>
            <a:xfrm>
              <a:off x="0" y="0"/>
              <a:ext cx="2228850" cy="533400"/>
            </a:xfrm>
            <a:prstGeom prst="rect">
              <a:avLst/>
            </a:prstGeom>
            <a:solidFill>
              <a:schemeClr val="accent1"/>
            </a:solidFill>
            <a:ln w="9525" cap="flat">
              <a:solidFill>
                <a:srgbClr val="FFFFFF"/>
              </a:solidFill>
              <a:prstDash val="solid"/>
              <a:round/>
            </a:ln>
            <a:effectLst/>
          </p:spPr>
          <p:txBody>
            <a:bodyPr wrap="square" lIns="45718" tIns="45718" rIns="45718" bIns="45718" numCol="1" anchor="ctr">
              <a:noAutofit/>
            </a:bodyPr>
            <a:lstStyle/>
            <a:p>
              <a:pPr algn="ctr">
                <a:defRPr sz="1800">
                  <a:solidFill>
                    <a:srgbClr val="FFFFFF"/>
                  </a:solidFill>
                  <a:latin typeface="Times New Roman"/>
                  <a:ea typeface="Times New Roman"/>
                  <a:cs typeface="Times New Roman"/>
                  <a:sym typeface="Times New Roman"/>
                </a:defRPr>
              </a:pPr>
              <a:endParaRPr/>
            </a:p>
          </p:txBody>
        </p:sp>
        <p:sp>
          <p:nvSpPr>
            <p:cNvPr id="267" name="timeliness"/>
            <p:cNvSpPr txBox="1"/>
            <p:nvPr/>
          </p:nvSpPr>
          <p:spPr>
            <a:xfrm>
              <a:off x="598845" y="92484"/>
              <a:ext cx="1031151" cy="34842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numCol="1" anchor="ctr">
              <a:spAutoFit/>
            </a:bodyPr>
            <a:lstStyle>
              <a:lvl1pPr algn="ctr">
                <a:defRPr sz="1800">
                  <a:solidFill>
                    <a:srgbClr val="FFFFFF"/>
                  </a:solidFill>
                  <a:latin typeface="Times New Roman"/>
                  <a:ea typeface="Times New Roman"/>
                  <a:cs typeface="Times New Roman"/>
                  <a:sym typeface="Times New Roman"/>
                </a:defRPr>
              </a:lvl1pPr>
            </a:lstStyle>
            <a:p>
              <a:r>
                <a:t>timeliness</a:t>
              </a:r>
            </a:p>
          </p:txBody>
        </p:sp>
      </p:grpSp>
      <p:grpSp>
        <p:nvGrpSpPr>
          <p:cNvPr id="271" name="그룹"/>
          <p:cNvGrpSpPr/>
          <p:nvPr/>
        </p:nvGrpSpPr>
        <p:grpSpPr>
          <a:xfrm>
            <a:off x="7346950" y="1447800"/>
            <a:ext cx="2228850" cy="533400"/>
            <a:chOff x="0" y="0"/>
            <a:chExt cx="2228850" cy="533400"/>
          </a:xfrm>
        </p:grpSpPr>
        <p:sp>
          <p:nvSpPr>
            <p:cNvPr id="269" name="직사각형"/>
            <p:cNvSpPr/>
            <p:nvPr/>
          </p:nvSpPr>
          <p:spPr>
            <a:xfrm>
              <a:off x="0" y="0"/>
              <a:ext cx="2228850" cy="533400"/>
            </a:xfrm>
            <a:prstGeom prst="rect">
              <a:avLst/>
            </a:prstGeom>
            <a:solidFill>
              <a:schemeClr val="accent1"/>
            </a:solidFill>
            <a:ln w="9525" cap="flat">
              <a:solidFill>
                <a:srgbClr val="FFFFFF"/>
              </a:solidFill>
              <a:prstDash val="solid"/>
              <a:round/>
            </a:ln>
            <a:effectLst/>
          </p:spPr>
          <p:txBody>
            <a:bodyPr wrap="square" lIns="45718" tIns="45718" rIns="45718" bIns="45718" numCol="1" anchor="ctr">
              <a:noAutofit/>
            </a:bodyPr>
            <a:lstStyle/>
            <a:p>
              <a:pPr algn="ctr">
                <a:defRPr sz="1800">
                  <a:solidFill>
                    <a:srgbClr val="FFFFFF"/>
                  </a:solidFill>
                  <a:latin typeface="Tahoma"/>
                  <a:ea typeface="Tahoma"/>
                  <a:cs typeface="Tahoma"/>
                  <a:sym typeface="Tahoma"/>
                </a:defRPr>
              </a:pPr>
              <a:endParaRPr/>
            </a:p>
          </p:txBody>
        </p:sp>
        <p:sp>
          <p:nvSpPr>
            <p:cNvPr id="270" name="accessibility"/>
            <p:cNvSpPr txBox="1"/>
            <p:nvPr/>
          </p:nvSpPr>
          <p:spPr>
            <a:xfrm>
              <a:off x="472882" y="81277"/>
              <a:ext cx="1283079" cy="37083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numCol="1" anchor="ctr">
              <a:spAutoFit/>
            </a:bodyPr>
            <a:lstStyle>
              <a:lvl1pPr algn="ctr">
                <a:defRPr sz="1800">
                  <a:solidFill>
                    <a:srgbClr val="FFFFFF"/>
                  </a:solidFill>
                  <a:latin typeface="Tahoma"/>
                  <a:ea typeface="Tahoma"/>
                  <a:cs typeface="Tahoma"/>
                  <a:sym typeface="Tahoma"/>
                </a:defRPr>
              </a:lvl1pPr>
            </a:lstStyle>
            <a:p>
              <a:r>
                <a:t>accessibility</a:t>
              </a:r>
            </a:p>
          </p:txBody>
        </p:sp>
      </p:grpSp>
      <p:grpSp>
        <p:nvGrpSpPr>
          <p:cNvPr id="274" name="그룹"/>
          <p:cNvGrpSpPr/>
          <p:nvPr/>
        </p:nvGrpSpPr>
        <p:grpSpPr>
          <a:xfrm>
            <a:off x="7346950" y="2133600"/>
            <a:ext cx="2228850" cy="533400"/>
            <a:chOff x="0" y="0"/>
            <a:chExt cx="2228850" cy="533400"/>
          </a:xfrm>
        </p:grpSpPr>
        <p:sp>
          <p:nvSpPr>
            <p:cNvPr id="272" name="직사각형"/>
            <p:cNvSpPr/>
            <p:nvPr/>
          </p:nvSpPr>
          <p:spPr>
            <a:xfrm>
              <a:off x="0" y="0"/>
              <a:ext cx="2228850" cy="533400"/>
            </a:xfrm>
            <a:prstGeom prst="rect">
              <a:avLst/>
            </a:prstGeom>
            <a:solidFill>
              <a:schemeClr val="accent1"/>
            </a:solidFill>
            <a:ln w="9525" cap="flat">
              <a:solidFill>
                <a:srgbClr val="FFFFFF"/>
              </a:solidFill>
              <a:prstDash val="solid"/>
              <a:round/>
            </a:ln>
            <a:effectLst/>
          </p:spPr>
          <p:txBody>
            <a:bodyPr wrap="square" lIns="45718" tIns="45718" rIns="45718" bIns="45718" numCol="1" anchor="ctr">
              <a:noAutofit/>
            </a:bodyPr>
            <a:lstStyle/>
            <a:p>
              <a:pPr algn="ctr">
                <a:defRPr sz="1800">
                  <a:solidFill>
                    <a:srgbClr val="FFFFFF"/>
                  </a:solidFill>
                  <a:latin typeface="Tahoma"/>
                  <a:ea typeface="Tahoma"/>
                  <a:cs typeface="Tahoma"/>
                  <a:sym typeface="Tahoma"/>
                </a:defRPr>
              </a:pPr>
              <a:endParaRPr/>
            </a:p>
          </p:txBody>
        </p:sp>
        <p:sp>
          <p:nvSpPr>
            <p:cNvPr id="273" name="security"/>
            <p:cNvSpPr txBox="1"/>
            <p:nvPr/>
          </p:nvSpPr>
          <p:spPr>
            <a:xfrm>
              <a:off x="673131" y="81277"/>
              <a:ext cx="882582" cy="37083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numCol="1" anchor="ctr">
              <a:spAutoFit/>
            </a:bodyPr>
            <a:lstStyle>
              <a:lvl1pPr algn="ctr">
                <a:defRPr sz="1800">
                  <a:solidFill>
                    <a:srgbClr val="FFFFFF"/>
                  </a:solidFill>
                  <a:latin typeface="Tahoma"/>
                  <a:ea typeface="Tahoma"/>
                  <a:cs typeface="Tahoma"/>
                  <a:sym typeface="Tahoma"/>
                </a:defRPr>
              </a:lvl1pPr>
            </a:lstStyle>
            <a:p>
              <a:r>
                <a:t>security</a:t>
              </a:r>
            </a:p>
          </p:txBody>
        </p:sp>
      </p:grpSp>
      <p:grpSp>
        <p:nvGrpSpPr>
          <p:cNvPr id="277" name="그룹"/>
          <p:cNvGrpSpPr/>
          <p:nvPr/>
        </p:nvGrpSpPr>
        <p:grpSpPr>
          <a:xfrm>
            <a:off x="5035550" y="3505200"/>
            <a:ext cx="2228850" cy="533400"/>
            <a:chOff x="0" y="0"/>
            <a:chExt cx="2228850" cy="533400"/>
          </a:xfrm>
        </p:grpSpPr>
        <p:sp>
          <p:nvSpPr>
            <p:cNvPr id="275" name="직사각형"/>
            <p:cNvSpPr/>
            <p:nvPr/>
          </p:nvSpPr>
          <p:spPr>
            <a:xfrm>
              <a:off x="0" y="0"/>
              <a:ext cx="2228850" cy="533400"/>
            </a:xfrm>
            <a:prstGeom prst="rect">
              <a:avLst/>
            </a:prstGeom>
            <a:solidFill>
              <a:schemeClr val="accent1"/>
            </a:solidFill>
            <a:ln w="9525" cap="flat">
              <a:solidFill>
                <a:srgbClr val="FFFFFF"/>
              </a:solidFill>
              <a:prstDash val="solid"/>
              <a:round/>
            </a:ln>
            <a:effectLst/>
          </p:spPr>
          <p:txBody>
            <a:bodyPr wrap="square" lIns="45718" tIns="45718" rIns="45718" bIns="45718" numCol="1" anchor="ctr">
              <a:noAutofit/>
            </a:bodyPr>
            <a:lstStyle/>
            <a:p>
              <a:pPr algn="ctr">
                <a:defRPr sz="1800">
                  <a:solidFill>
                    <a:srgbClr val="FFFFFF"/>
                  </a:solidFill>
                  <a:latin typeface="Tahoma"/>
                  <a:ea typeface="Tahoma"/>
                  <a:cs typeface="Tahoma"/>
                  <a:sym typeface="Tahoma"/>
                </a:defRPr>
              </a:pPr>
              <a:endParaRPr/>
            </a:p>
          </p:txBody>
        </p:sp>
        <p:sp>
          <p:nvSpPr>
            <p:cNvPr id="276" name="interactivity"/>
            <p:cNvSpPr txBox="1"/>
            <p:nvPr/>
          </p:nvSpPr>
          <p:spPr>
            <a:xfrm>
              <a:off x="480472" y="81277"/>
              <a:ext cx="1267899" cy="37083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numCol="1" anchor="ctr">
              <a:spAutoFit/>
            </a:bodyPr>
            <a:lstStyle>
              <a:lvl1pPr algn="ctr">
                <a:defRPr sz="1800">
                  <a:solidFill>
                    <a:srgbClr val="FFFFFF"/>
                  </a:solidFill>
                  <a:latin typeface="Tahoma"/>
                  <a:ea typeface="Tahoma"/>
                  <a:cs typeface="Tahoma"/>
                  <a:sym typeface="Tahoma"/>
                </a:defRPr>
              </a:lvl1pPr>
            </a:lstStyle>
            <a:p>
              <a:r>
                <a:t>interactivity</a:t>
              </a:r>
            </a:p>
          </p:txBody>
        </p:sp>
      </p:grpSp>
      <p:grpSp>
        <p:nvGrpSpPr>
          <p:cNvPr id="280" name="그룹"/>
          <p:cNvGrpSpPr/>
          <p:nvPr/>
        </p:nvGrpSpPr>
        <p:grpSpPr>
          <a:xfrm>
            <a:off x="7346950" y="2819400"/>
            <a:ext cx="2228850" cy="533400"/>
            <a:chOff x="0" y="0"/>
            <a:chExt cx="2228850" cy="533400"/>
          </a:xfrm>
        </p:grpSpPr>
        <p:sp>
          <p:nvSpPr>
            <p:cNvPr id="278" name="직사각형"/>
            <p:cNvSpPr/>
            <p:nvPr/>
          </p:nvSpPr>
          <p:spPr>
            <a:xfrm>
              <a:off x="0" y="0"/>
              <a:ext cx="2228850" cy="533400"/>
            </a:xfrm>
            <a:prstGeom prst="rect">
              <a:avLst/>
            </a:prstGeom>
            <a:solidFill>
              <a:schemeClr val="accent1"/>
            </a:solidFill>
            <a:ln w="9525" cap="flat">
              <a:solidFill>
                <a:srgbClr val="FFFFFF"/>
              </a:solidFill>
              <a:prstDash val="solid"/>
              <a:round/>
            </a:ln>
            <a:effectLst/>
          </p:spPr>
          <p:txBody>
            <a:bodyPr wrap="square" lIns="45718" tIns="45718" rIns="45718" bIns="45718" numCol="1" anchor="ctr">
              <a:noAutofit/>
            </a:bodyPr>
            <a:lstStyle/>
            <a:p>
              <a:pPr algn="ctr">
                <a:defRPr sz="1800">
                  <a:solidFill>
                    <a:srgbClr val="FFFFFF"/>
                  </a:solidFill>
                  <a:latin typeface="Tahoma"/>
                  <a:ea typeface="Tahoma"/>
                  <a:cs typeface="Tahoma"/>
                  <a:sym typeface="Tahoma"/>
                </a:defRPr>
              </a:pPr>
              <a:endParaRPr/>
            </a:p>
          </p:txBody>
        </p:sp>
        <p:sp>
          <p:nvSpPr>
            <p:cNvPr id="279" name="maintainability"/>
            <p:cNvSpPr txBox="1"/>
            <p:nvPr/>
          </p:nvSpPr>
          <p:spPr>
            <a:xfrm>
              <a:off x="332407" y="81277"/>
              <a:ext cx="1564030" cy="37083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numCol="1" anchor="ctr">
              <a:spAutoFit/>
            </a:bodyPr>
            <a:lstStyle>
              <a:lvl1pPr algn="ctr">
                <a:defRPr sz="1800">
                  <a:solidFill>
                    <a:srgbClr val="FFFFFF"/>
                  </a:solidFill>
                  <a:latin typeface="Tahoma"/>
                  <a:ea typeface="Tahoma"/>
                  <a:cs typeface="Tahoma"/>
                  <a:sym typeface="Tahoma"/>
                </a:defRPr>
              </a:lvl1pPr>
            </a:lstStyle>
            <a:p>
              <a:r>
                <a:t>maintainability</a:t>
              </a:r>
            </a:p>
          </p:txBody>
        </p:sp>
      </p:grpSp>
      <p:grpSp>
        <p:nvGrpSpPr>
          <p:cNvPr id="283" name="그룹"/>
          <p:cNvGrpSpPr/>
          <p:nvPr/>
        </p:nvGrpSpPr>
        <p:grpSpPr>
          <a:xfrm>
            <a:off x="7346950" y="3505200"/>
            <a:ext cx="2228850" cy="533400"/>
            <a:chOff x="0" y="0"/>
            <a:chExt cx="2228850" cy="533400"/>
          </a:xfrm>
        </p:grpSpPr>
        <p:sp>
          <p:nvSpPr>
            <p:cNvPr id="281" name="직사각형"/>
            <p:cNvSpPr/>
            <p:nvPr/>
          </p:nvSpPr>
          <p:spPr>
            <a:xfrm>
              <a:off x="0" y="0"/>
              <a:ext cx="2228850" cy="533400"/>
            </a:xfrm>
            <a:prstGeom prst="rect">
              <a:avLst/>
            </a:prstGeom>
            <a:solidFill>
              <a:schemeClr val="accent1"/>
            </a:solidFill>
            <a:ln w="9525" cap="flat">
              <a:solidFill>
                <a:srgbClr val="FFFFFF"/>
              </a:solidFill>
              <a:prstDash val="solid"/>
              <a:round/>
            </a:ln>
            <a:effectLst/>
          </p:spPr>
          <p:txBody>
            <a:bodyPr wrap="square" lIns="45718" tIns="45718" rIns="45718" bIns="45718" numCol="1" anchor="ctr">
              <a:noAutofit/>
            </a:bodyPr>
            <a:lstStyle/>
            <a:p>
              <a:pPr algn="ctr">
                <a:defRPr sz="1800">
                  <a:solidFill>
                    <a:srgbClr val="FFFFFF"/>
                  </a:solidFill>
                  <a:latin typeface="Tahoma"/>
                  <a:ea typeface="Tahoma"/>
                  <a:cs typeface="Tahoma"/>
                  <a:sym typeface="Tahoma"/>
                </a:defRPr>
              </a:pPr>
              <a:endParaRPr/>
            </a:p>
          </p:txBody>
        </p:sp>
        <p:sp>
          <p:nvSpPr>
            <p:cNvPr id="282" name="speed"/>
            <p:cNvSpPr txBox="1"/>
            <p:nvPr/>
          </p:nvSpPr>
          <p:spPr>
            <a:xfrm>
              <a:off x="764661" y="81277"/>
              <a:ext cx="699523" cy="37083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numCol="1" anchor="ctr">
              <a:spAutoFit/>
            </a:bodyPr>
            <a:lstStyle>
              <a:lvl1pPr algn="ctr">
                <a:defRPr sz="1800">
                  <a:solidFill>
                    <a:srgbClr val="FFFFFF"/>
                  </a:solidFill>
                  <a:latin typeface="Tahoma"/>
                  <a:ea typeface="Tahoma"/>
                  <a:cs typeface="Tahoma"/>
                  <a:sym typeface="Tahoma"/>
                </a:defRPr>
              </a:lvl1pPr>
            </a:lstStyle>
            <a:p>
              <a:r>
                <a:t>speed</a:t>
              </a:r>
            </a:p>
          </p:txBody>
        </p:sp>
      </p:grpSp>
      <p:grpSp>
        <p:nvGrpSpPr>
          <p:cNvPr id="286" name="그룹"/>
          <p:cNvGrpSpPr/>
          <p:nvPr/>
        </p:nvGrpSpPr>
        <p:grpSpPr>
          <a:xfrm>
            <a:off x="412750" y="381000"/>
            <a:ext cx="2228850" cy="838200"/>
            <a:chOff x="0" y="0"/>
            <a:chExt cx="2228850" cy="838200"/>
          </a:xfrm>
        </p:grpSpPr>
        <p:sp>
          <p:nvSpPr>
            <p:cNvPr id="284" name="직사각형"/>
            <p:cNvSpPr/>
            <p:nvPr/>
          </p:nvSpPr>
          <p:spPr>
            <a:xfrm>
              <a:off x="0" y="0"/>
              <a:ext cx="2228850" cy="838200"/>
            </a:xfrm>
            <a:prstGeom prst="rect">
              <a:avLst/>
            </a:prstGeom>
            <a:solidFill>
              <a:srgbClr val="010199"/>
            </a:solidFill>
            <a:ln w="9525" cap="flat">
              <a:solidFill>
                <a:srgbClr val="FFFFFF"/>
              </a:solidFill>
              <a:prstDash val="solid"/>
              <a:round/>
            </a:ln>
            <a:effectLst/>
          </p:spPr>
          <p:txBody>
            <a:bodyPr wrap="square" lIns="45718" tIns="45718" rIns="45718" bIns="45718" numCol="1" anchor="ctr">
              <a:noAutofit/>
            </a:bodyPr>
            <a:lstStyle/>
            <a:p>
              <a:pPr algn="ctr">
                <a:defRPr sz="2000">
                  <a:solidFill>
                    <a:srgbClr val="FFFFFF"/>
                  </a:solidFill>
                  <a:latin typeface="Tahoma"/>
                  <a:ea typeface="Tahoma"/>
                  <a:cs typeface="Tahoma"/>
                  <a:sym typeface="Tahoma"/>
                </a:defRPr>
              </a:pPr>
              <a:endParaRPr/>
            </a:p>
          </p:txBody>
        </p:sp>
        <p:sp>
          <p:nvSpPr>
            <p:cNvPr id="285" name="Community…"/>
            <p:cNvSpPr txBox="1"/>
            <p:nvPr/>
          </p:nvSpPr>
          <p:spPr>
            <a:xfrm>
              <a:off x="388720" y="68579"/>
              <a:ext cx="1451404" cy="70103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numCol="1" anchor="ctr">
              <a:spAutoFit/>
            </a:bodyPr>
            <a:lstStyle/>
            <a:p>
              <a:pPr algn="ctr">
                <a:defRPr sz="2000">
                  <a:solidFill>
                    <a:srgbClr val="FFFFFF"/>
                  </a:solidFill>
                  <a:latin typeface="Tahoma"/>
                  <a:ea typeface="Tahoma"/>
                  <a:cs typeface="Tahoma"/>
                  <a:sym typeface="Tahoma"/>
                </a:defRPr>
              </a:pPr>
              <a:r>
                <a:t>Community </a:t>
              </a:r>
            </a:p>
            <a:p>
              <a:pPr algn="ctr">
                <a:defRPr sz="2000">
                  <a:solidFill>
                    <a:srgbClr val="FFFFFF"/>
                  </a:solidFill>
                  <a:latin typeface="Tahoma"/>
                  <a:ea typeface="Tahoma"/>
                  <a:cs typeface="Tahoma"/>
                  <a:sym typeface="Tahoma"/>
                </a:defRPr>
              </a:pPr>
              <a:r>
                <a:t>level</a:t>
              </a:r>
            </a:p>
          </p:txBody>
        </p:sp>
      </p:grpSp>
      <p:grpSp>
        <p:nvGrpSpPr>
          <p:cNvPr id="289" name="그룹"/>
          <p:cNvGrpSpPr/>
          <p:nvPr/>
        </p:nvGrpSpPr>
        <p:grpSpPr>
          <a:xfrm>
            <a:off x="2724150" y="381000"/>
            <a:ext cx="2228850" cy="838200"/>
            <a:chOff x="0" y="0"/>
            <a:chExt cx="2228850" cy="838200"/>
          </a:xfrm>
        </p:grpSpPr>
        <p:sp>
          <p:nvSpPr>
            <p:cNvPr id="287" name="직사각형"/>
            <p:cNvSpPr/>
            <p:nvPr/>
          </p:nvSpPr>
          <p:spPr>
            <a:xfrm>
              <a:off x="0" y="0"/>
              <a:ext cx="2228850" cy="838200"/>
            </a:xfrm>
            <a:prstGeom prst="rect">
              <a:avLst/>
            </a:prstGeom>
            <a:solidFill>
              <a:srgbClr val="000099"/>
            </a:solidFill>
            <a:ln w="9525" cap="flat">
              <a:solidFill>
                <a:srgbClr val="FFFFFF"/>
              </a:solidFill>
              <a:prstDash val="solid"/>
              <a:round/>
            </a:ln>
            <a:effectLst/>
          </p:spPr>
          <p:txBody>
            <a:bodyPr wrap="square" lIns="45718" tIns="45718" rIns="45718" bIns="45718" numCol="1" anchor="ctr">
              <a:noAutofit/>
            </a:bodyPr>
            <a:lstStyle/>
            <a:p>
              <a:pPr algn="ctr">
                <a:defRPr sz="2000">
                  <a:solidFill>
                    <a:srgbClr val="FFFFFF"/>
                  </a:solidFill>
                  <a:latin typeface="Tahoma"/>
                  <a:ea typeface="Tahoma"/>
                  <a:cs typeface="Tahoma"/>
                  <a:sym typeface="Tahoma"/>
                </a:defRPr>
              </a:pPr>
              <a:endParaRPr/>
            </a:p>
          </p:txBody>
        </p:sp>
        <p:sp>
          <p:nvSpPr>
            <p:cNvPr id="288" name="Product…"/>
            <p:cNvSpPr txBox="1"/>
            <p:nvPr/>
          </p:nvSpPr>
          <p:spPr>
            <a:xfrm>
              <a:off x="596459" y="68579"/>
              <a:ext cx="1035925" cy="70103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numCol="1" anchor="ctr">
              <a:spAutoFit/>
            </a:bodyPr>
            <a:lstStyle/>
            <a:p>
              <a:pPr algn="ctr">
                <a:defRPr sz="2000">
                  <a:solidFill>
                    <a:srgbClr val="FFFFFF"/>
                  </a:solidFill>
                  <a:latin typeface="Tahoma"/>
                  <a:ea typeface="Tahoma"/>
                  <a:cs typeface="Tahoma"/>
                  <a:sym typeface="Tahoma"/>
                </a:defRPr>
              </a:pPr>
              <a:r>
                <a:t>Product </a:t>
              </a:r>
            </a:p>
            <a:p>
              <a:pPr algn="ctr">
                <a:defRPr sz="2000">
                  <a:solidFill>
                    <a:srgbClr val="FFFFFF"/>
                  </a:solidFill>
                  <a:latin typeface="Tahoma"/>
                  <a:ea typeface="Tahoma"/>
                  <a:cs typeface="Tahoma"/>
                  <a:sym typeface="Tahoma"/>
                </a:defRPr>
              </a:pPr>
              <a:r>
                <a:t>level</a:t>
              </a:r>
            </a:p>
          </p:txBody>
        </p:sp>
      </p:grpSp>
      <p:grpSp>
        <p:nvGrpSpPr>
          <p:cNvPr id="292" name="그룹"/>
          <p:cNvGrpSpPr/>
          <p:nvPr/>
        </p:nvGrpSpPr>
        <p:grpSpPr>
          <a:xfrm>
            <a:off x="5035550" y="381000"/>
            <a:ext cx="2228850" cy="838200"/>
            <a:chOff x="0" y="0"/>
            <a:chExt cx="2228850" cy="838200"/>
          </a:xfrm>
        </p:grpSpPr>
        <p:sp>
          <p:nvSpPr>
            <p:cNvPr id="290" name="직사각형"/>
            <p:cNvSpPr/>
            <p:nvPr/>
          </p:nvSpPr>
          <p:spPr>
            <a:xfrm>
              <a:off x="0" y="0"/>
              <a:ext cx="2228850" cy="838200"/>
            </a:xfrm>
            <a:prstGeom prst="rect">
              <a:avLst/>
            </a:prstGeom>
            <a:solidFill>
              <a:srgbClr val="000099"/>
            </a:solidFill>
            <a:ln w="9525" cap="flat">
              <a:solidFill>
                <a:srgbClr val="FFFFFF"/>
              </a:solidFill>
              <a:prstDash val="solid"/>
              <a:round/>
            </a:ln>
            <a:effectLst/>
          </p:spPr>
          <p:txBody>
            <a:bodyPr wrap="square" lIns="45718" tIns="45718" rIns="45718" bIns="45718" numCol="1" anchor="ctr">
              <a:noAutofit/>
            </a:bodyPr>
            <a:lstStyle/>
            <a:p>
              <a:pPr algn="ctr">
                <a:defRPr sz="2000">
                  <a:solidFill>
                    <a:srgbClr val="FFFFFF"/>
                  </a:solidFill>
                  <a:latin typeface="Tahoma"/>
                  <a:ea typeface="Tahoma"/>
                  <a:cs typeface="Tahoma"/>
                  <a:sym typeface="Tahoma"/>
                </a:defRPr>
              </a:pPr>
              <a:endParaRPr/>
            </a:p>
          </p:txBody>
        </p:sp>
        <p:sp>
          <p:nvSpPr>
            <p:cNvPr id="291" name="Process…"/>
            <p:cNvSpPr txBox="1"/>
            <p:nvPr/>
          </p:nvSpPr>
          <p:spPr>
            <a:xfrm>
              <a:off x="639434" y="68579"/>
              <a:ext cx="949976" cy="70103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numCol="1" anchor="ctr">
              <a:spAutoFit/>
            </a:bodyPr>
            <a:lstStyle/>
            <a:p>
              <a:pPr algn="ctr">
                <a:defRPr sz="2000">
                  <a:solidFill>
                    <a:srgbClr val="FFFFFF"/>
                  </a:solidFill>
                  <a:latin typeface="Tahoma"/>
                  <a:ea typeface="Tahoma"/>
                  <a:cs typeface="Tahoma"/>
                  <a:sym typeface="Tahoma"/>
                </a:defRPr>
              </a:pPr>
              <a:r>
                <a:t>Process</a:t>
              </a:r>
            </a:p>
            <a:p>
              <a:pPr algn="ctr">
                <a:defRPr sz="2000">
                  <a:solidFill>
                    <a:srgbClr val="FFFFFF"/>
                  </a:solidFill>
                  <a:latin typeface="Tahoma"/>
                  <a:ea typeface="Tahoma"/>
                  <a:cs typeface="Tahoma"/>
                  <a:sym typeface="Tahoma"/>
                </a:defRPr>
              </a:pPr>
              <a:r>
                <a:t>level</a:t>
              </a:r>
            </a:p>
          </p:txBody>
        </p:sp>
      </p:grpSp>
      <p:grpSp>
        <p:nvGrpSpPr>
          <p:cNvPr id="295" name="그룹"/>
          <p:cNvGrpSpPr/>
          <p:nvPr/>
        </p:nvGrpSpPr>
        <p:grpSpPr>
          <a:xfrm>
            <a:off x="7346950" y="381000"/>
            <a:ext cx="2228850" cy="838200"/>
            <a:chOff x="0" y="0"/>
            <a:chExt cx="2228850" cy="838200"/>
          </a:xfrm>
        </p:grpSpPr>
        <p:sp>
          <p:nvSpPr>
            <p:cNvPr id="293" name="직사각형"/>
            <p:cNvSpPr/>
            <p:nvPr/>
          </p:nvSpPr>
          <p:spPr>
            <a:xfrm>
              <a:off x="0" y="0"/>
              <a:ext cx="2228850" cy="838200"/>
            </a:xfrm>
            <a:prstGeom prst="rect">
              <a:avLst/>
            </a:prstGeom>
            <a:solidFill>
              <a:srgbClr val="000099"/>
            </a:solidFill>
            <a:ln w="9525" cap="flat">
              <a:solidFill>
                <a:srgbClr val="FFFFFF"/>
              </a:solidFill>
              <a:prstDash val="solid"/>
              <a:round/>
            </a:ln>
            <a:effectLst/>
          </p:spPr>
          <p:txBody>
            <a:bodyPr wrap="square" lIns="45718" tIns="45718" rIns="45718" bIns="45718" numCol="1" anchor="ctr">
              <a:noAutofit/>
            </a:bodyPr>
            <a:lstStyle/>
            <a:p>
              <a:pPr algn="ctr">
                <a:defRPr sz="2000">
                  <a:solidFill>
                    <a:srgbClr val="FFFFFF"/>
                  </a:solidFill>
                  <a:latin typeface="Tahoma"/>
                  <a:ea typeface="Tahoma"/>
                  <a:cs typeface="Tahoma"/>
                  <a:sym typeface="Tahoma"/>
                </a:defRPr>
              </a:pPr>
              <a:endParaRPr/>
            </a:p>
          </p:txBody>
        </p:sp>
        <p:sp>
          <p:nvSpPr>
            <p:cNvPr id="294" name="Infrastructure…"/>
            <p:cNvSpPr txBox="1"/>
            <p:nvPr/>
          </p:nvSpPr>
          <p:spPr>
            <a:xfrm>
              <a:off x="295082" y="68579"/>
              <a:ext cx="1638679" cy="70103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numCol="1" anchor="ctr">
              <a:spAutoFit/>
            </a:bodyPr>
            <a:lstStyle/>
            <a:p>
              <a:pPr algn="ctr">
                <a:defRPr sz="2000">
                  <a:solidFill>
                    <a:srgbClr val="FFFFFF"/>
                  </a:solidFill>
                  <a:latin typeface="Tahoma"/>
                  <a:ea typeface="Tahoma"/>
                  <a:cs typeface="Tahoma"/>
                  <a:sym typeface="Tahoma"/>
                </a:defRPr>
              </a:pPr>
              <a:r>
                <a:t>Infrastructure</a:t>
              </a:r>
            </a:p>
            <a:p>
              <a:pPr algn="ctr">
                <a:defRPr sz="2000">
                  <a:solidFill>
                    <a:srgbClr val="FFFFFF"/>
                  </a:solidFill>
                  <a:latin typeface="Tahoma"/>
                  <a:ea typeface="Tahoma"/>
                  <a:cs typeface="Tahoma"/>
                  <a:sym typeface="Tahoma"/>
                </a:defRPr>
              </a:pPr>
              <a:r>
                <a:t>level</a:t>
              </a:r>
            </a:p>
          </p:txBody>
        </p:sp>
      </p:grpSp>
      <p:sp>
        <p:nvSpPr>
          <p:cNvPr id="296" name="선"/>
          <p:cNvSpPr/>
          <p:nvPr/>
        </p:nvSpPr>
        <p:spPr>
          <a:xfrm flipH="1">
            <a:off x="1568449" y="4038598"/>
            <a:ext cx="4" cy="685804"/>
          </a:xfrm>
          <a:prstGeom prst="line">
            <a:avLst/>
          </a:prstGeom>
          <a:ln>
            <a:solidFill>
              <a:srgbClr val="FFFFFF"/>
            </a:solidFill>
          </a:ln>
        </p:spPr>
        <p:txBody>
          <a:bodyPr lIns="45718" tIns="45718" rIns="45718" bIns="45718"/>
          <a:lstStyle/>
          <a:p>
            <a:endParaRPr/>
          </a:p>
        </p:txBody>
      </p:sp>
      <p:sp>
        <p:nvSpPr>
          <p:cNvPr id="297" name="선"/>
          <p:cNvSpPr/>
          <p:nvPr/>
        </p:nvSpPr>
        <p:spPr>
          <a:xfrm>
            <a:off x="3962400" y="4038598"/>
            <a:ext cx="0" cy="685804"/>
          </a:xfrm>
          <a:prstGeom prst="line">
            <a:avLst/>
          </a:prstGeom>
          <a:ln>
            <a:solidFill>
              <a:srgbClr val="FFFFFF"/>
            </a:solidFill>
          </a:ln>
        </p:spPr>
        <p:txBody>
          <a:bodyPr lIns="45718" tIns="45718" rIns="45718" bIns="45718"/>
          <a:lstStyle/>
          <a:p>
            <a:endParaRPr/>
          </a:p>
        </p:txBody>
      </p:sp>
      <p:sp>
        <p:nvSpPr>
          <p:cNvPr id="298" name="선"/>
          <p:cNvSpPr/>
          <p:nvPr/>
        </p:nvSpPr>
        <p:spPr>
          <a:xfrm>
            <a:off x="1568449" y="4724400"/>
            <a:ext cx="2393953" cy="0"/>
          </a:xfrm>
          <a:prstGeom prst="line">
            <a:avLst/>
          </a:prstGeom>
          <a:ln>
            <a:solidFill>
              <a:srgbClr val="FFFFFF"/>
            </a:solidFill>
          </a:ln>
        </p:spPr>
        <p:txBody>
          <a:bodyPr lIns="45718" tIns="45718" rIns="45718" bIns="45718"/>
          <a:lstStyle/>
          <a:p>
            <a:endParaRPr/>
          </a:p>
        </p:txBody>
      </p:sp>
      <p:sp>
        <p:nvSpPr>
          <p:cNvPr id="299" name="선"/>
          <p:cNvSpPr/>
          <p:nvPr/>
        </p:nvSpPr>
        <p:spPr>
          <a:xfrm>
            <a:off x="2806700" y="4724398"/>
            <a:ext cx="0" cy="533404"/>
          </a:xfrm>
          <a:prstGeom prst="line">
            <a:avLst/>
          </a:prstGeom>
          <a:ln>
            <a:solidFill>
              <a:srgbClr val="FFFFFF"/>
            </a:solidFill>
          </a:ln>
        </p:spPr>
        <p:txBody>
          <a:bodyPr lIns="45718" tIns="45718" rIns="45718" bIns="45718"/>
          <a:lstStyle/>
          <a:p>
            <a:endParaRPr/>
          </a:p>
        </p:txBody>
      </p:sp>
      <p:grpSp>
        <p:nvGrpSpPr>
          <p:cNvPr id="302" name="그룹"/>
          <p:cNvGrpSpPr/>
          <p:nvPr/>
        </p:nvGrpSpPr>
        <p:grpSpPr>
          <a:xfrm>
            <a:off x="1733550" y="5181600"/>
            <a:ext cx="2228850" cy="533400"/>
            <a:chOff x="0" y="0"/>
            <a:chExt cx="2228850" cy="533400"/>
          </a:xfrm>
        </p:grpSpPr>
        <p:sp>
          <p:nvSpPr>
            <p:cNvPr id="300" name="직사각형"/>
            <p:cNvSpPr/>
            <p:nvPr/>
          </p:nvSpPr>
          <p:spPr>
            <a:xfrm>
              <a:off x="0" y="0"/>
              <a:ext cx="2228850" cy="533400"/>
            </a:xfrm>
            <a:prstGeom prst="rect">
              <a:avLst/>
            </a:prstGeom>
            <a:solidFill>
              <a:schemeClr val="accent1"/>
            </a:solidFill>
            <a:ln w="9525" cap="flat">
              <a:solidFill>
                <a:srgbClr val="FFFFFF"/>
              </a:solidFill>
              <a:prstDash val="solid"/>
              <a:round/>
            </a:ln>
            <a:effectLst/>
          </p:spPr>
          <p:txBody>
            <a:bodyPr wrap="square" lIns="45718" tIns="45718" rIns="45718" bIns="45718" numCol="1" anchor="ctr">
              <a:noAutofit/>
            </a:bodyPr>
            <a:lstStyle/>
            <a:p>
              <a:pPr algn="ctr">
                <a:defRPr>
                  <a:solidFill>
                    <a:srgbClr val="FFFFFF"/>
                  </a:solidFill>
                  <a:latin typeface="Tahoma"/>
                  <a:ea typeface="Tahoma"/>
                  <a:cs typeface="Tahoma"/>
                  <a:sym typeface="Tahoma"/>
                </a:defRPr>
              </a:pPr>
              <a:endParaRPr/>
            </a:p>
          </p:txBody>
        </p:sp>
        <p:sp>
          <p:nvSpPr>
            <p:cNvPr id="301" name="Content quality"/>
            <p:cNvSpPr txBox="1"/>
            <p:nvPr/>
          </p:nvSpPr>
          <p:spPr>
            <a:xfrm>
              <a:off x="43624" y="36828"/>
              <a:ext cx="2141594" cy="45973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numCol="1" anchor="ctr">
              <a:spAutoFit/>
            </a:bodyPr>
            <a:lstStyle>
              <a:lvl1pPr algn="ctr">
                <a:defRPr>
                  <a:solidFill>
                    <a:srgbClr val="FFFFFF"/>
                  </a:solidFill>
                  <a:latin typeface="Tahoma"/>
                  <a:ea typeface="Tahoma"/>
                  <a:cs typeface="Tahoma"/>
                  <a:sym typeface="Tahoma"/>
                </a:defRPr>
              </a:lvl1pPr>
            </a:lstStyle>
            <a:p>
              <a:r>
                <a:t>Content quality</a:t>
              </a:r>
            </a:p>
          </p:txBody>
        </p:sp>
      </p:grpSp>
      <p:sp>
        <p:nvSpPr>
          <p:cNvPr id="303" name="선"/>
          <p:cNvSpPr/>
          <p:nvPr/>
        </p:nvSpPr>
        <p:spPr>
          <a:xfrm>
            <a:off x="6108698" y="4724400"/>
            <a:ext cx="2393954" cy="0"/>
          </a:xfrm>
          <a:prstGeom prst="line">
            <a:avLst/>
          </a:prstGeom>
          <a:ln>
            <a:solidFill>
              <a:srgbClr val="FFFFFF"/>
            </a:solidFill>
          </a:ln>
        </p:spPr>
        <p:txBody>
          <a:bodyPr lIns="45718" tIns="45718" rIns="45718" bIns="45718"/>
          <a:lstStyle/>
          <a:p>
            <a:endParaRPr/>
          </a:p>
        </p:txBody>
      </p:sp>
      <p:sp>
        <p:nvSpPr>
          <p:cNvPr id="304" name="선"/>
          <p:cNvSpPr/>
          <p:nvPr/>
        </p:nvSpPr>
        <p:spPr>
          <a:xfrm>
            <a:off x="7346950" y="4724398"/>
            <a:ext cx="0" cy="533404"/>
          </a:xfrm>
          <a:prstGeom prst="line">
            <a:avLst/>
          </a:prstGeom>
          <a:ln>
            <a:solidFill>
              <a:srgbClr val="FFFFFF"/>
            </a:solidFill>
          </a:ln>
        </p:spPr>
        <p:txBody>
          <a:bodyPr lIns="45718" tIns="45718" rIns="45718" bIns="45718"/>
          <a:lstStyle/>
          <a:p>
            <a:endParaRPr/>
          </a:p>
        </p:txBody>
      </p:sp>
      <p:grpSp>
        <p:nvGrpSpPr>
          <p:cNvPr id="307" name="그룹"/>
          <p:cNvGrpSpPr/>
          <p:nvPr/>
        </p:nvGrpSpPr>
        <p:grpSpPr>
          <a:xfrm>
            <a:off x="6273800" y="5181600"/>
            <a:ext cx="2228850" cy="533400"/>
            <a:chOff x="0" y="0"/>
            <a:chExt cx="2228850" cy="533400"/>
          </a:xfrm>
        </p:grpSpPr>
        <p:sp>
          <p:nvSpPr>
            <p:cNvPr id="305" name="직사각형"/>
            <p:cNvSpPr/>
            <p:nvPr/>
          </p:nvSpPr>
          <p:spPr>
            <a:xfrm>
              <a:off x="0" y="0"/>
              <a:ext cx="2228850" cy="533400"/>
            </a:xfrm>
            <a:prstGeom prst="rect">
              <a:avLst/>
            </a:prstGeom>
            <a:solidFill>
              <a:schemeClr val="accent1"/>
            </a:solidFill>
            <a:ln w="9525" cap="flat">
              <a:solidFill>
                <a:srgbClr val="FFFFFF"/>
              </a:solidFill>
              <a:prstDash val="solid"/>
              <a:round/>
            </a:ln>
            <a:effectLst/>
          </p:spPr>
          <p:txBody>
            <a:bodyPr wrap="square" lIns="45718" tIns="45718" rIns="45718" bIns="45718" numCol="1" anchor="ctr">
              <a:noAutofit/>
            </a:bodyPr>
            <a:lstStyle/>
            <a:p>
              <a:pPr algn="ctr">
                <a:defRPr>
                  <a:solidFill>
                    <a:srgbClr val="FFFFFF"/>
                  </a:solidFill>
                  <a:latin typeface="Tahoma"/>
                  <a:ea typeface="Tahoma"/>
                  <a:cs typeface="Tahoma"/>
                  <a:sym typeface="Tahoma"/>
                </a:defRPr>
              </a:pPr>
              <a:endParaRPr/>
            </a:p>
          </p:txBody>
        </p:sp>
        <p:sp>
          <p:nvSpPr>
            <p:cNvPr id="306" name="Media quality"/>
            <p:cNvSpPr txBox="1"/>
            <p:nvPr/>
          </p:nvSpPr>
          <p:spPr>
            <a:xfrm>
              <a:off x="173328" y="36828"/>
              <a:ext cx="1882187" cy="45973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numCol="1" anchor="ctr">
              <a:spAutoFit/>
            </a:bodyPr>
            <a:lstStyle>
              <a:lvl1pPr algn="ctr">
                <a:defRPr>
                  <a:solidFill>
                    <a:srgbClr val="FFFFFF"/>
                  </a:solidFill>
                  <a:latin typeface="Tahoma"/>
                  <a:ea typeface="Tahoma"/>
                  <a:cs typeface="Tahoma"/>
                  <a:sym typeface="Tahoma"/>
                </a:defRPr>
              </a:lvl1pPr>
            </a:lstStyle>
            <a:p>
              <a:r>
                <a:t>Media quality</a:t>
              </a:r>
            </a:p>
          </p:txBody>
        </p:sp>
      </p:grpSp>
      <p:sp>
        <p:nvSpPr>
          <p:cNvPr id="308" name="선"/>
          <p:cNvSpPr/>
          <p:nvPr/>
        </p:nvSpPr>
        <p:spPr>
          <a:xfrm>
            <a:off x="6108700" y="4038598"/>
            <a:ext cx="0" cy="685804"/>
          </a:xfrm>
          <a:prstGeom prst="line">
            <a:avLst/>
          </a:prstGeom>
          <a:ln>
            <a:solidFill>
              <a:srgbClr val="FFFFFF"/>
            </a:solidFill>
          </a:ln>
        </p:spPr>
        <p:txBody>
          <a:bodyPr lIns="45718" tIns="45718" rIns="45718" bIns="45718"/>
          <a:lstStyle/>
          <a:p>
            <a:endParaRPr/>
          </a:p>
        </p:txBody>
      </p:sp>
      <p:sp>
        <p:nvSpPr>
          <p:cNvPr id="309" name="선"/>
          <p:cNvSpPr/>
          <p:nvPr/>
        </p:nvSpPr>
        <p:spPr>
          <a:xfrm>
            <a:off x="8502650" y="4038598"/>
            <a:ext cx="0" cy="685804"/>
          </a:xfrm>
          <a:prstGeom prst="line">
            <a:avLst/>
          </a:prstGeom>
          <a:ln>
            <a:solidFill>
              <a:srgbClr val="FFFFFF"/>
            </a:solidFill>
          </a:ln>
        </p:spPr>
        <p:txBody>
          <a:bodyPr lIns="45718" tIns="45718" rIns="45718" bIns="45718"/>
          <a:lstStyle/>
          <a:p>
            <a:endParaRPr/>
          </a:p>
        </p:txBody>
      </p:sp>
      <p:sp>
        <p:nvSpPr>
          <p:cNvPr id="310" name="Eppler &amp; Muenzenmayer’s IQ framework (2002)"/>
          <p:cNvSpPr txBox="1">
            <a:spLocks noGrp="1"/>
          </p:cNvSpPr>
          <p:nvPr>
            <p:ph type="title"/>
          </p:nvPr>
        </p:nvSpPr>
        <p:spPr>
          <a:xfrm>
            <a:off x="914400" y="6172200"/>
            <a:ext cx="8534400" cy="457200"/>
          </a:xfrm>
          <a:prstGeom prst="rect">
            <a:avLst/>
          </a:prstGeom>
        </p:spPr>
        <p:txBody>
          <a:bodyPr/>
          <a:lstStyle>
            <a:lvl1pPr defTabSz="795527">
              <a:defRPr sz="2400"/>
            </a:lvl1pPr>
          </a:lstStyle>
          <a:p>
            <a:pPr>
              <a:defRPr>
                <a:effectLst/>
              </a:defRPr>
            </a:pPr>
            <a:r>
              <a:t>Eppler &amp; Muenzenmayer’s IQ framework (2002)</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 name="슬라이드 번호"/>
          <p:cNvSpPr txBox="1">
            <a:spLocks noGrp="1"/>
          </p:cNvSpPr>
          <p:nvPr>
            <p:ph type="sldNum" sz="quarter" idx="4294967295"/>
          </p:nvPr>
        </p:nvSpPr>
        <p:spPr>
          <a:xfrm>
            <a:off x="9108792" y="6432651"/>
            <a:ext cx="301904" cy="28882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12</a:t>
            </a:fld>
            <a:endParaRPr/>
          </a:p>
        </p:txBody>
      </p:sp>
      <p:sp>
        <p:nvSpPr>
          <p:cNvPr id="315" name="SERVQUAL: Parasuraman, Zeithaml, and Berry (1988)"/>
          <p:cNvSpPr txBox="1">
            <a:spLocks noGrp="1"/>
          </p:cNvSpPr>
          <p:nvPr>
            <p:ph type="title"/>
          </p:nvPr>
        </p:nvSpPr>
        <p:spPr>
          <a:prstGeom prst="rect">
            <a:avLst/>
          </a:prstGeom>
        </p:spPr>
        <p:txBody>
          <a:bodyPr/>
          <a:lstStyle>
            <a:lvl1pPr defTabSz="877822">
              <a:defRPr sz="4200">
                <a:effectLst>
                  <a:outerShdw blurRad="12700" dist="24384" dir="2700000" rotWithShape="0">
                    <a:srgbClr val="000000"/>
                  </a:outerShdw>
                </a:effectLst>
              </a:defRPr>
            </a:lvl1pPr>
          </a:lstStyle>
          <a:p>
            <a:r>
              <a:t>SERVQUAL: Parasuraman, Zeithaml, and Berry (1988) </a:t>
            </a:r>
          </a:p>
        </p:txBody>
      </p:sp>
      <p:pic>
        <p:nvPicPr>
          <p:cNvPr id="316" name="image.pdf" descr="image.pdf"/>
          <p:cNvPicPr>
            <a:picLocks noChangeAspect="1"/>
          </p:cNvPicPr>
          <p:nvPr/>
        </p:nvPicPr>
        <p:blipFill>
          <a:blip r:embed="rId3">
            <a:extLst/>
          </a:blip>
          <a:stretch>
            <a:fillRect/>
          </a:stretch>
        </p:blipFill>
        <p:spPr>
          <a:xfrm>
            <a:off x="742950" y="1981200"/>
            <a:ext cx="8420100" cy="4648200"/>
          </a:xfrm>
          <a:prstGeom prst="rect">
            <a:avLst/>
          </a:prstGeom>
          <a:ln w="12700">
            <a:miter lim="400000"/>
          </a:ln>
        </p:spPr>
      </p:pic>
      <p:grpSp>
        <p:nvGrpSpPr>
          <p:cNvPr id="319" name="그룹"/>
          <p:cNvGrpSpPr/>
          <p:nvPr/>
        </p:nvGrpSpPr>
        <p:grpSpPr>
          <a:xfrm>
            <a:off x="1651000" y="2743200"/>
            <a:ext cx="2228850" cy="533400"/>
            <a:chOff x="0" y="0"/>
            <a:chExt cx="2228850" cy="533400"/>
          </a:xfrm>
        </p:grpSpPr>
        <p:sp>
          <p:nvSpPr>
            <p:cNvPr id="317" name="직사각형"/>
            <p:cNvSpPr/>
            <p:nvPr/>
          </p:nvSpPr>
          <p:spPr>
            <a:xfrm>
              <a:off x="0" y="0"/>
              <a:ext cx="2228850" cy="533400"/>
            </a:xfrm>
            <a:prstGeom prst="rect">
              <a:avLst/>
            </a:prstGeom>
            <a:solidFill>
              <a:srgbClr val="800080"/>
            </a:solidFill>
            <a:ln w="9525" cap="flat">
              <a:solidFill>
                <a:srgbClr val="FFFFFF"/>
              </a:solidFill>
              <a:prstDash val="solid"/>
              <a:round/>
            </a:ln>
            <a:effectLst/>
          </p:spPr>
          <p:txBody>
            <a:bodyPr wrap="square" lIns="45718" tIns="45718" rIns="45718" bIns="45718" numCol="1" anchor="ctr">
              <a:noAutofit/>
            </a:bodyPr>
            <a:lstStyle/>
            <a:p>
              <a:pPr algn="ctr">
                <a:defRPr>
                  <a:solidFill>
                    <a:srgbClr val="FFFFFF"/>
                  </a:solidFill>
                  <a:latin typeface="Tahoma"/>
                  <a:ea typeface="Tahoma"/>
                  <a:cs typeface="Tahoma"/>
                  <a:sym typeface="Tahoma"/>
                </a:defRPr>
              </a:pPr>
              <a:endParaRPr/>
            </a:p>
          </p:txBody>
        </p:sp>
        <p:sp>
          <p:nvSpPr>
            <p:cNvPr id="318" name="reliability"/>
            <p:cNvSpPr txBox="1"/>
            <p:nvPr/>
          </p:nvSpPr>
          <p:spPr>
            <a:xfrm>
              <a:off x="463469" y="36828"/>
              <a:ext cx="1301906" cy="45973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numCol="1" anchor="ctr">
              <a:spAutoFit/>
            </a:bodyPr>
            <a:lstStyle>
              <a:lvl1pPr algn="ctr">
                <a:defRPr>
                  <a:solidFill>
                    <a:srgbClr val="FFFFFF"/>
                  </a:solidFill>
                  <a:latin typeface="Tahoma"/>
                  <a:ea typeface="Tahoma"/>
                  <a:cs typeface="Tahoma"/>
                  <a:sym typeface="Tahoma"/>
                </a:defRPr>
              </a:lvl1pPr>
            </a:lstStyle>
            <a:p>
              <a:r>
                <a:t>reliability</a:t>
              </a:r>
            </a:p>
          </p:txBody>
        </p:sp>
      </p:grpSp>
      <p:grpSp>
        <p:nvGrpSpPr>
          <p:cNvPr id="322" name="그룹"/>
          <p:cNvGrpSpPr/>
          <p:nvPr/>
        </p:nvGrpSpPr>
        <p:grpSpPr>
          <a:xfrm>
            <a:off x="1651000" y="3429000"/>
            <a:ext cx="2228850" cy="533400"/>
            <a:chOff x="0" y="0"/>
            <a:chExt cx="2228850" cy="533400"/>
          </a:xfrm>
        </p:grpSpPr>
        <p:sp>
          <p:nvSpPr>
            <p:cNvPr id="320" name="직사각형"/>
            <p:cNvSpPr/>
            <p:nvPr/>
          </p:nvSpPr>
          <p:spPr>
            <a:xfrm>
              <a:off x="0" y="0"/>
              <a:ext cx="2228850" cy="533400"/>
            </a:xfrm>
            <a:prstGeom prst="rect">
              <a:avLst/>
            </a:prstGeom>
            <a:solidFill>
              <a:srgbClr val="800080"/>
            </a:solidFill>
            <a:ln w="9525" cap="flat">
              <a:solidFill>
                <a:srgbClr val="FFFFFF"/>
              </a:solidFill>
              <a:prstDash val="solid"/>
              <a:round/>
            </a:ln>
            <a:effectLst/>
          </p:spPr>
          <p:txBody>
            <a:bodyPr wrap="square" lIns="45718" tIns="45718" rIns="45718" bIns="45718" numCol="1" anchor="ctr">
              <a:noAutofit/>
            </a:bodyPr>
            <a:lstStyle/>
            <a:p>
              <a:pPr algn="ctr">
                <a:defRPr>
                  <a:solidFill>
                    <a:srgbClr val="FFFFFF"/>
                  </a:solidFill>
                  <a:latin typeface="Tahoma"/>
                  <a:ea typeface="Tahoma"/>
                  <a:cs typeface="Tahoma"/>
                  <a:sym typeface="Tahoma"/>
                </a:defRPr>
              </a:pPr>
              <a:endParaRPr/>
            </a:p>
          </p:txBody>
        </p:sp>
        <p:sp>
          <p:nvSpPr>
            <p:cNvPr id="321" name="responsiveness"/>
            <p:cNvSpPr txBox="1"/>
            <p:nvPr/>
          </p:nvSpPr>
          <p:spPr>
            <a:xfrm>
              <a:off x="48982" y="36828"/>
              <a:ext cx="2130879" cy="45973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numCol="1" anchor="ctr">
              <a:spAutoFit/>
            </a:bodyPr>
            <a:lstStyle>
              <a:lvl1pPr algn="ctr">
                <a:defRPr>
                  <a:solidFill>
                    <a:srgbClr val="FFFFFF"/>
                  </a:solidFill>
                  <a:latin typeface="Tahoma"/>
                  <a:ea typeface="Tahoma"/>
                  <a:cs typeface="Tahoma"/>
                  <a:sym typeface="Tahoma"/>
                </a:defRPr>
              </a:lvl1pPr>
            </a:lstStyle>
            <a:p>
              <a:r>
                <a:t>responsiveness</a:t>
              </a:r>
            </a:p>
          </p:txBody>
        </p:sp>
      </p:grpSp>
      <p:grpSp>
        <p:nvGrpSpPr>
          <p:cNvPr id="325" name="그룹"/>
          <p:cNvGrpSpPr/>
          <p:nvPr/>
        </p:nvGrpSpPr>
        <p:grpSpPr>
          <a:xfrm>
            <a:off x="1651000" y="4114800"/>
            <a:ext cx="2228850" cy="533400"/>
            <a:chOff x="0" y="0"/>
            <a:chExt cx="2228850" cy="533400"/>
          </a:xfrm>
        </p:grpSpPr>
        <p:sp>
          <p:nvSpPr>
            <p:cNvPr id="323" name="직사각형"/>
            <p:cNvSpPr/>
            <p:nvPr/>
          </p:nvSpPr>
          <p:spPr>
            <a:xfrm>
              <a:off x="0" y="0"/>
              <a:ext cx="2228850" cy="533400"/>
            </a:xfrm>
            <a:prstGeom prst="rect">
              <a:avLst/>
            </a:prstGeom>
            <a:solidFill>
              <a:srgbClr val="800080"/>
            </a:solidFill>
            <a:ln w="9525" cap="flat">
              <a:solidFill>
                <a:srgbClr val="FFFFFF"/>
              </a:solidFill>
              <a:prstDash val="solid"/>
              <a:round/>
            </a:ln>
            <a:effectLst/>
          </p:spPr>
          <p:txBody>
            <a:bodyPr wrap="square" lIns="45718" tIns="45718" rIns="45718" bIns="45718" numCol="1" anchor="ctr">
              <a:noAutofit/>
            </a:bodyPr>
            <a:lstStyle/>
            <a:p>
              <a:pPr algn="ctr">
                <a:defRPr>
                  <a:solidFill>
                    <a:srgbClr val="FFFFFF"/>
                  </a:solidFill>
                  <a:latin typeface="Tahoma"/>
                  <a:ea typeface="Tahoma"/>
                  <a:cs typeface="Tahoma"/>
                  <a:sym typeface="Tahoma"/>
                </a:defRPr>
              </a:pPr>
              <a:endParaRPr/>
            </a:p>
          </p:txBody>
        </p:sp>
        <p:sp>
          <p:nvSpPr>
            <p:cNvPr id="324" name="assurance"/>
            <p:cNvSpPr txBox="1"/>
            <p:nvPr/>
          </p:nvSpPr>
          <p:spPr>
            <a:xfrm>
              <a:off x="393518" y="36828"/>
              <a:ext cx="1441805" cy="45973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numCol="1" anchor="ctr">
              <a:spAutoFit/>
            </a:bodyPr>
            <a:lstStyle>
              <a:lvl1pPr algn="ctr">
                <a:defRPr>
                  <a:solidFill>
                    <a:srgbClr val="FFFFFF"/>
                  </a:solidFill>
                  <a:latin typeface="Tahoma"/>
                  <a:ea typeface="Tahoma"/>
                  <a:cs typeface="Tahoma"/>
                  <a:sym typeface="Tahoma"/>
                </a:defRPr>
              </a:lvl1pPr>
            </a:lstStyle>
            <a:p>
              <a:r>
                <a:t>assurance</a:t>
              </a:r>
            </a:p>
          </p:txBody>
        </p:sp>
      </p:grpSp>
      <p:grpSp>
        <p:nvGrpSpPr>
          <p:cNvPr id="328" name="그룹"/>
          <p:cNvGrpSpPr/>
          <p:nvPr/>
        </p:nvGrpSpPr>
        <p:grpSpPr>
          <a:xfrm>
            <a:off x="1651000" y="4800600"/>
            <a:ext cx="2228850" cy="533400"/>
            <a:chOff x="0" y="0"/>
            <a:chExt cx="2228850" cy="533400"/>
          </a:xfrm>
        </p:grpSpPr>
        <p:sp>
          <p:nvSpPr>
            <p:cNvPr id="326" name="직사각형"/>
            <p:cNvSpPr/>
            <p:nvPr/>
          </p:nvSpPr>
          <p:spPr>
            <a:xfrm>
              <a:off x="0" y="0"/>
              <a:ext cx="2228850" cy="533400"/>
            </a:xfrm>
            <a:prstGeom prst="rect">
              <a:avLst/>
            </a:prstGeom>
            <a:solidFill>
              <a:srgbClr val="800080"/>
            </a:solidFill>
            <a:ln w="9525" cap="flat">
              <a:solidFill>
                <a:srgbClr val="FFFFFF"/>
              </a:solidFill>
              <a:prstDash val="solid"/>
              <a:round/>
            </a:ln>
            <a:effectLst/>
          </p:spPr>
          <p:txBody>
            <a:bodyPr wrap="square" lIns="45718" tIns="45718" rIns="45718" bIns="45718" numCol="1" anchor="ctr">
              <a:noAutofit/>
            </a:bodyPr>
            <a:lstStyle/>
            <a:p>
              <a:pPr algn="ctr">
                <a:defRPr>
                  <a:solidFill>
                    <a:srgbClr val="FFFFFF"/>
                  </a:solidFill>
                  <a:latin typeface="Tahoma"/>
                  <a:ea typeface="Tahoma"/>
                  <a:cs typeface="Tahoma"/>
                  <a:sym typeface="Tahoma"/>
                </a:defRPr>
              </a:pPr>
              <a:endParaRPr/>
            </a:p>
          </p:txBody>
        </p:sp>
        <p:sp>
          <p:nvSpPr>
            <p:cNvPr id="327" name="empathy"/>
            <p:cNvSpPr txBox="1"/>
            <p:nvPr/>
          </p:nvSpPr>
          <p:spPr>
            <a:xfrm>
              <a:off x="479394" y="36828"/>
              <a:ext cx="1270056" cy="45973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numCol="1" anchor="ctr">
              <a:spAutoFit/>
            </a:bodyPr>
            <a:lstStyle>
              <a:lvl1pPr algn="ctr">
                <a:defRPr>
                  <a:solidFill>
                    <a:srgbClr val="FFFFFF"/>
                  </a:solidFill>
                  <a:latin typeface="Tahoma"/>
                  <a:ea typeface="Tahoma"/>
                  <a:cs typeface="Tahoma"/>
                  <a:sym typeface="Tahoma"/>
                </a:defRPr>
              </a:lvl1pPr>
            </a:lstStyle>
            <a:p>
              <a:r>
                <a:t>empathy</a:t>
              </a:r>
            </a:p>
          </p:txBody>
        </p:sp>
      </p:grpSp>
      <p:grpSp>
        <p:nvGrpSpPr>
          <p:cNvPr id="331" name="그룹"/>
          <p:cNvGrpSpPr/>
          <p:nvPr/>
        </p:nvGrpSpPr>
        <p:grpSpPr>
          <a:xfrm>
            <a:off x="5200650" y="3886200"/>
            <a:ext cx="2228850" cy="838200"/>
            <a:chOff x="0" y="0"/>
            <a:chExt cx="2228850" cy="838200"/>
          </a:xfrm>
        </p:grpSpPr>
        <p:sp>
          <p:nvSpPr>
            <p:cNvPr id="329" name="직사각형"/>
            <p:cNvSpPr/>
            <p:nvPr/>
          </p:nvSpPr>
          <p:spPr>
            <a:xfrm>
              <a:off x="0" y="0"/>
              <a:ext cx="2228850" cy="838200"/>
            </a:xfrm>
            <a:prstGeom prst="rect">
              <a:avLst/>
            </a:prstGeom>
            <a:solidFill>
              <a:schemeClr val="accent2"/>
            </a:solidFill>
            <a:ln w="9525" cap="flat">
              <a:solidFill>
                <a:srgbClr val="FFFFFF"/>
              </a:solidFill>
              <a:prstDash val="solid"/>
              <a:round/>
            </a:ln>
            <a:effectLst/>
          </p:spPr>
          <p:txBody>
            <a:bodyPr wrap="square" lIns="45718" tIns="45718" rIns="45718" bIns="45718" numCol="1" anchor="ctr">
              <a:noAutofit/>
            </a:bodyPr>
            <a:lstStyle/>
            <a:p>
              <a:pPr algn="ctr">
                <a:defRPr>
                  <a:solidFill>
                    <a:srgbClr val="FFFFFF"/>
                  </a:solidFill>
                  <a:latin typeface="Tahoma"/>
                  <a:ea typeface="Tahoma"/>
                  <a:cs typeface="Tahoma"/>
                  <a:sym typeface="Tahoma"/>
                </a:defRPr>
              </a:pPr>
              <a:endParaRPr/>
            </a:p>
          </p:txBody>
        </p:sp>
        <p:sp>
          <p:nvSpPr>
            <p:cNvPr id="330" name="Service quality"/>
            <p:cNvSpPr txBox="1"/>
            <p:nvPr/>
          </p:nvSpPr>
          <p:spPr>
            <a:xfrm>
              <a:off x="88421" y="189227"/>
              <a:ext cx="2051999" cy="45973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numCol="1" anchor="ctr">
              <a:spAutoFit/>
            </a:bodyPr>
            <a:lstStyle>
              <a:lvl1pPr algn="ctr">
                <a:defRPr>
                  <a:solidFill>
                    <a:srgbClr val="FFFFFF"/>
                  </a:solidFill>
                  <a:latin typeface="Tahoma"/>
                  <a:ea typeface="Tahoma"/>
                  <a:cs typeface="Tahoma"/>
                  <a:sym typeface="Tahoma"/>
                </a:defRPr>
              </a:lvl1pPr>
            </a:lstStyle>
            <a:p>
              <a:r>
                <a:t>Service quality</a:t>
              </a:r>
            </a:p>
          </p:txBody>
        </p:sp>
      </p:grpSp>
      <p:grpSp>
        <p:nvGrpSpPr>
          <p:cNvPr id="334" name="그룹"/>
          <p:cNvGrpSpPr/>
          <p:nvPr/>
        </p:nvGrpSpPr>
        <p:grpSpPr>
          <a:xfrm>
            <a:off x="1651000" y="5486400"/>
            <a:ext cx="2228850" cy="533400"/>
            <a:chOff x="0" y="0"/>
            <a:chExt cx="2228850" cy="533400"/>
          </a:xfrm>
        </p:grpSpPr>
        <p:sp>
          <p:nvSpPr>
            <p:cNvPr id="332" name="직사각형"/>
            <p:cNvSpPr/>
            <p:nvPr/>
          </p:nvSpPr>
          <p:spPr>
            <a:xfrm>
              <a:off x="0" y="0"/>
              <a:ext cx="2228850" cy="533400"/>
            </a:xfrm>
            <a:prstGeom prst="rect">
              <a:avLst/>
            </a:prstGeom>
            <a:solidFill>
              <a:srgbClr val="800080"/>
            </a:solidFill>
            <a:ln w="9525" cap="flat">
              <a:solidFill>
                <a:srgbClr val="FFFFFF"/>
              </a:solidFill>
              <a:prstDash val="solid"/>
              <a:round/>
            </a:ln>
            <a:effectLst/>
          </p:spPr>
          <p:txBody>
            <a:bodyPr wrap="square" lIns="45718" tIns="45718" rIns="45718" bIns="45718" numCol="1" anchor="ctr">
              <a:noAutofit/>
            </a:bodyPr>
            <a:lstStyle/>
            <a:p>
              <a:pPr algn="ctr">
                <a:defRPr>
                  <a:solidFill>
                    <a:srgbClr val="FFFFFF"/>
                  </a:solidFill>
                  <a:latin typeface="Tahoma"/>
                  <a:ea typeface="Tahoma"/>
                  <a:cs typeface="Tahoma"/>
                  <a:sym typeface="Tahoma"/>
                </a:defRPr>
              </a:pPr>
              <a:endParaRPr/>
            </a:p>
          </p:txBody>
        </p:sp>
        <p:sp>
          <p:nvSpPr>
            <p:cNvPr id="333" name="tangibility"/>
            <p:cNvSpPr txBox="1"/>
            <p:nvPr/>
          </p:nvSpPr>
          <p:spPr>
            <a:xfrm>
              <a:off x="412644" y="36828"/>
              <a:ext cx="1403555" cy="45973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numCol="1" anchor="ctr">
              <a:spAutoFit/>
            </a:bodyPr>
            <a:lstStyle>
              <a:lvl1pPr algn="ctr">
                <a:defRPr>
                  <a:solidFill>
                    <a:srgbClr val="FFFFFF"/>
                  </a:solidFill>
                  <a:latin typeface="Tahoma"/>
                  <a:ea typeface="Tahoma"/>
                  <a:cs typeface="Tahoma"/>
                  <a:sym typeface="Tahoma"/>
                </a:defRPr>
              </a:lvl1pPr>
            </a:lstStyle>
            <a:p>
              <a:r>
                <a:t>tangibility</a:t>
              </a:r>
            </a:p>
          </p:txBody>
        </p:sp>
      </p:grpSp>
      <p:sp>
        <p:nvSpPr>
          <p:cNvPr id="335" name="선"/>
          <p:cNvSpPr/>
          <p:nvPr/>
        </p:nvSpPr>
        <p:spPr>
          <a:xfrm flipH="1">
            <a:off x="4705348" y="2971799"/>
            <a:ext cx="4" cy="2743203"/>
          </a:xfrm>
          <a:prstGeom prst="line">
            <a:avLst/>
          </a:prstGeom>
          <a:ln>
            <a:solidFill>
              <a:srgbClr val="FFFFFF"/>
            </a:solidFill>
          </a:ln>
        </p:spPr>
        <p:txBody>
          <a:bodyPr lIns="45718" tIns="45718" rIns="45718" bIns="45718"/>
          <a:lstStyle/>
          <a:p>
            <a:endParaRPr/>
          </a:p>
        </p:txBody>
      </p:sp>
      <p:sp>
        <p:nvSpPr>
          <p:cNvPr id="336" name="선"/>
          <p:cNvSpPr/>
          <p:nvPr/>
        </p:nvSpPr>
        <p:spPr>
          <a:xfrm flipH="1">
            <a:off x="3879848" y="2971800"/>
            <a:ext cx="825503" cy="0"/>
          </a:xfrm>
          <a:prstGeom prst="line">
            <a:avLst/>
          </a:prstGeom>
          <a:ln>
            <a:solidFill>
              <a:srgbClr val="FFFFFF"/>
            </a:solidFill>
          </a:ln>
        </p:spPr>
        <p:txBody>
          <a:bodyPr lIns="45718" tIns="45718" rIns="45718" bIns="45718"/>
          <a:lstStyle/>
          <a:p>
            <a:endParaRPr/>
          </a:p>
        </p:txBody>
      </p:sp>
      <p:sp>
        <p:nvSpPr>
          <p:cNvPr id="337" name="선"/>
          <p:cNvSpPr/>
          <p:nvPr/>
        </p:nvSpPr>
        <p:spPr>
          <a:xfrm flipH="1">
            <a:off x="3879848" y="3657600"/>
            <a:ext cx="825503" cy="0"/>
          </a:xfrm>
          <a:prstGeom prst="line">
            <a:avLst/>
          </a:prstGeom>
          <a:ln>
            <a:solidFill>
              <a:srgbClr val="FFFFFF"/>
            </a:solidFill>
          </a:ln>
        </p:spPr>
        <p:txBody>
          <a:bodyPr lIns="45718" tIns="45718" rIns="45718" bIns="45718"/>
          <a:lstStyle/>
          <a:p>
            <a:endParaRPr/>
          </a:p>
        </p:txBody>
      </p:sp>
      <p:sp>
        <p:nvSpPr>
          <p:cNvPr id="338" name="선"/>
          <p:cNvSpPr/>
          <p:nvPr/>
        </p:nvSpPr>
        <p:spPr>
          <a:xfrm flipH="1">
            <a:off x="3879848" y="4343400"/>
            <a:ext cx="825503" cy="0"/>
          </a:xfrm>
          <a:prstGeom prst="line">
            <a:avLst/>
          </a:prstGeom>
          <a:ln>
            <a:solidFill>
              <a:srgbClr val="FFFFFF"/>
            </a:solidFill>
          </a:ln>
        </p:spPr>
        <p:txBody>
          <a:bodyPr lIns="45718" tIns="45718" rIns="45718" bIns="45718"/>
          <a:lstStyle/>
          <a:p>
            <a:endParaRPr/>
          </a:p>
        </p:txBody>
      </p:sp>
      <p:sp>
        <p:nvSpPr>
          <p:cNvPr id="339" name="선"/>
          <p:cNvSpPr/>
          <p:nvPr/>
        </p:nvSpPr>
        <p:spPr>
          <a:xfrm flipH="1">
            <a:off x="3879848" y="5029200"/>
            <a:ext cx="825503" cy="0"/>
          </a:xfrm>
          <a:prstGeom prst="line">
            <a:avLst/>
          </a:prstGeom>
          <a:ln>
            <a:solidFill>
              <a:srgbClr val="FFFFFF"/>
            </a:solidFill>
          </a:ln>
        </p:spPr>
        <p:txBody>
          <a:bodyPr lIns="45718" tIns="45718" rIns="45718" bIns="45718"/>
          <a:lstStyle/>
          <a:p>
            <a:endParaRPr/>
          </a:p>
        </p:txBody>
      </p:sp>
      <p:sp>
        <p:nvSpPr>
          <p:cNvPr id="340" name="선"/>
          <p:cNvSpPr/>
          <p:nvPr/>
        </p:nvSpPr>
        <p:spPr>
          <a:xfrm flipH="1">
            <a:off x="3879848" y="5715000"/>
            <a:ext cx="825503" cy="0"/>
          </a:xfrm>
          <a:prstGeom prst="line">
            <a:avLst/>
          </a:prstGeom>
          <a:ln>
            <a:solidFill>
              <a:srgbClr val="FFFFFF"/>
            </a:solidFill>
          </a:ln>
        </p:spPr>
        <p:txBody>
          <a:bodyPr lIns="45718" tIns="45718" rIns="45718" bIns="45718"/>
          <a:lstStyle/>
          <a:p>
            <a:endParaRPr/>
          </a:p>
        </p:txBody>
      </p:sp>
      <p:sp>
        <p:nvSpPr>
          <p:cNvPr id="341" name="선"/>
          <p:cNvSpPr/>
          <p:nvPr/>
        </p:nvSpPr>
        <p:spPr>
          <a:xfrm flipH="1">
            <a:off x="4705348" y="4343400"/>
            <a:ext cx="495303" cy="0"/>
          </a:xfrm>
          <a:prstGeom prst="line">
            <a:avLst/>
          </a:prstGeom>
          <a:ln>
            <a:solidFill>
              <a:srgbClr val="FFFFFF"/>
            </a:solidFill>
          </a:ln>
        </p:spPr>
        <p:txBody>
          <a:bodyPr lIns="45718" tIns="45718" rIns="45718" bIns="45718"/>
          <a:lstStyle/>
          <a:p>
            <a:endParaRP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 name="Methodology"/>
          <p:cNvSpPr txBox="1">
            <a:spLocks noGrp="1"/>
          </p:cNvSpPr>
          <p:nvPr>
            <p:ph type="title"/>
          </p:nvPr>
        </p:nvSpPr>
        <p:spPr>
          <a:prstGeom prst="rect">
            <a:avLst/>
          </a:prstGeom>
        </p:spPr>
        <p:txBody>
          <a:bodyPr/>
          <a:lstStyle/>
          <a:p>
            <a:r>
              <a:t>Methodology</a:t>
            </a:r>
          </a:p>
        </p:txBody>
      </p:sp>
      <p:sp>
        <p:nvSpPr>
          <p:cNvPr id="346" name="A field experiment in a natural setting…"/>
          <p:cNvSpPr txBox="1">
            <a:spLocks noGrp="1"/>
          </p:cNvSpPr>
          <p:nvPr>
            <p:ph type="body" idx="1"/>
          </p:nvPr>
        </p:nvSpPr>
        <p:spPr>
          <a:xfrm>
            <a:off x="611537" y="1317355"/>
            <a:ext cx="8915401" cy="4723312"/>
          </a:xfrm>
          <a:prstGeom prst="rect">
            <a:avLst/>
          </a:prstGeom>
        </p:spPr>
        <p:txBody>
          <a:bodyPr>
            <a:normAutofit lnSpcReduction="10000"/>
          </a:bodyPr>
          <a:lstStyle/>
          <a:p>
            <a:pPr marL="0" indent="0" defTabSz="438911">
              <a:spcBef>
                <a:spcPts val="500"/>
              </a:spcBef>
              <a:buClrTx/>
              <a:buSzTx/>
              <a:buFontTx/>
              <a:buNone/>
              <a:defRPr sz="3359">
                <a:solidFill>
                  <a:srgbClr val="000000"/>
                </a:solidFill>
                <a:effectLst/>
                <a:uFill>
                  <a:solidFill>
                    <a:srgbClr val="000000"/>
                  </a:solidFill>
                </a:uFill>
                <a:latin typeface="Garamond"/>
                <a:ea typeface="Garamond"/>
                <a:cs typeface="Garamond"/>
                <a:sym typeface="Garamond"/>
              </a:defRPr>
            </a:pPr>
            <a:endParaRPr/>
          </a:p>
          <a:p>
            <a:pPr marL="240302" indent="-240302" defTabSz="640811">
              <a:spcBef>
                <a:spcPts val="400"/>
              </a:spcBef>
              <a:buFontTx/>
              <a:buChar char="•"/>
              <a:defRPr sz="3359">
                <a:effectLst>
                  <a:outerShdw blurRad="12192" dist="17800" dir="2700000" rotWithShape="0">
                    <a:srgbClr val="000000"/>
                  </a:outerShdw>
                </a:effectLst>
                <a:latin typeface="나눔고딕"/>
                <a:ea typeface="나눔고딕"/>
                <a:cs typeface="나눔고딕"/>
                <a:sym typeface="나눔고딕"/>
              </a:defRPr>
            </a:pPr>
            <a:r>
              <a:t>evaluated the perceived quality of CMC and the actual choice of CMC</a:t>
            </a:r>
          </a:p>
          <a:p>
            <a:pPr marL="240302" indent="-240302" defTabSz="640811">
              <a:spcBef>
                <a:spcPts val="400"/>
              </a:spcBef>
              <a:buFontTx/>
              <a:buChar char="•"/>
              <a:defRPr sz="3359">
                <a:effectLst>
                  <a:outerShdw blurRad="12192" dist="17800" dir="2700000" rotWithShape="0">
                    <a:srgbClr val="000000"/>
                  </a:outerShdw>
                </a:effectLst>
                <a:latin typeface="나눔고딕"/>
                <a:ea typeface="나눔고딕"/>
                <a:cs typeface="나눔고딕"/>
                <a:sym typeface="나눔고딕"/>
              </a:defRPr>
            </a:pPr>
            <a:r>
              <a:t>A self-administered survey was done right after taking the “Entrepreneurship and innovation”</a:t>
            </a:r>
          </a:p>
          <a:p>
            <a:pPr marL="240302" indent="-240302" defTabSz="640811">
              <a:spcBef>
                <a:spcPts val="400"/>
              </a:spcBef>
              <a:buFontTx/>
              <a:buChar char="•"/>
              <a:defRPr sz="3359">
                <a:effectLst>
                  <a:outerShdw blurRad="12192" dist="17800" dir="2700000" rotWithShape="0">
                    <a:srgbClr val="000000"/>
                  </a:outerShdw>
                </a:effectLst>
                <a:latin typeface="나눔고딕"/>
                <a:ea typeface="나눔고딕"/>
                <a:cs typeface="나눔고딕"/>
                <a:sym typeface="나눔고딕"/>
              </a:defRPr>
            </a:pPr>
            <a:r>
              <a:t>The scale in the Nam (2014)'s study was used with suitable modifications in a business planning project context</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 name="Subjects"/>
          <p:cNvSpPr txBox="1">
            <a:spLocks noGrp="1"/>
          </p:cNvSpPr>
          <p:nvPr>
            <p:ph type="title"/>
          </p:nvPr>
        </p:nvSpPr>
        <p:spPr>
          <a:prstGeom prst="rect">
            <a:avLst/>
          </a:prstGeom>
        </p:spPr>
        <p:txBody>
          <a:bodyPr/>
          <a:lstStyle/>
          <a:p>
            <a:r>
              <a:t>Subjects</a:t>
            </a:r>
          </a:p>
        </p:txBody>
      </p:sp>
      <p:sp>
        <p:nvSpPr>
          <p:cNvPr id="351" name="Selection criteria…"/>
          <p:cNvSpPr txBox="1">
            <a:spLocks noGrp="1"/>
          </p:cNvSpPr>
          <p:nvPr>
            <p:ph type="body" sz="half" idx="1"/>
          </p:nvPr>
        </p:nvSpPr>
        <p:spPr>
          <a:xfrm>
            <a:off x="495300" y="1905000"/>
            <a:ext cx="5594350" cy="4114800"/>
          </a:xfrm>
          <a:prstGeom prst="rect">
            <a:avLst/>
          </a:prstGeom>
        </p:spPr>
        <p:txBody>
          <a:bodyPr/>
          <a:lstStyle/>
          <a:p>
            <a:pPr>
              <a:buFontTx/>
              <a:buChar char="•"/>
            </a:pPr>
            <a:r>
              <a:t>Selection criteria</a:t>
            </a:r>
          </a:p>
          <a:p>
            <a:pPr marL="742950" lvl="1" indent="-285750">
              <a:spcBef>
                <a:spcPts val="0"/>
              </a:spcBef>
              <a:buClrTx/>
              <a:defRPr sz="2800"/>
            </a:pPr>
            <a:r>
              <a:t>Undergraduate students who who are taking the mandatory entrepreneurship course at the UNIST   </a:t>
            </a:r>
          </a:p>
          <a:p>
            <a:pPr>
              <a:buFontTx/>
              <a:buChar char="•"/>
            </a:pPr>
            <a:r>
              <a:t>Participation</a:t>
            </a:r>
          </a:p>
          <a:p>
            <a:pPr marL="742950" lvl="1" indent="-285750">
              <a:spcBef>
                <a:spcPts val="0"/>
              </a:spcBef>
              <a:buClrTx/>
              <a:defRPr sz="2800"/>
            </a:pPr>
            <a:r>
              <a:t>Voluntary</a:t>
            </a:r>
          </a:p>
          <a:p>
            <a:pPr marL="742950" lvl="1" indent="-285750">
              <a:spcBef>
                <a:spcPts val="0"/>
              </a:spcBef>
              <a:buClrTx/>
              <a:defRPr sz="2800"/>
            </a:pPr>
            <a:r>
              <a:t>Extra course credits</a:t>
            </a:r>
          </a:p>
        </p:txBody>
      </p:sp>
      <p:pic>
        <p:nvPicPr>
          <p:cNvPr id="352" name="main.jpeg" descr="main.jpeg"/>
          <p:cNvPicPr>
            <a:picLocks noChangeAspect="1"/>
          </p:cNvPicPr>
          <p:nvPr/>
        </p:nvPicPr>
        <p:blipFill>
          <a:blip r:embed="rId3">
            <a:extLst/>
          </a:blip>
          <a:stretch>
            <a:fillRect/>
          </a:stretch>
        </p:blipFill>
        <p:spPr>
          <a:xfrm>
            <a:off x="6273800" y="2133600"/>
            <a:ext cx="3074991" cy="2611441"/>
          </a:xfrm>
          <a:prstGeom prst="rect">
            <a:avLst/>
          </a:prstGeom>
          <a:ln w="12700">
            <a:miter lim="400000"/>
          </a:ln>
        </p:spPr>
      </p:pic>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 name="Survey"/>
          <p:cNvSpPr txBox="1">
            <a:spLocks noGrp="1"/>
          </p:cNvSpPr>
          <p:nvPr>
            <p:ph type="title"/>
          </p:nvPr>
        </p:nvSpPr>
        <p:spPr>
          <a:prstGeom prst="rect">
            <a:avLst/>
          </a:prstGeom>
        </p:spPr>
        <p:txBody>
          <a:bodyPr/>
          <a:lstStyle/>
          <a:p>
            <a:r>
              <a:t>Survey</a:t>
            </a:r>
          </a:p>
        </p:txBody>
      </p:sp>
      <p:sp>
        <p:nvSpPr>
          <p:cNvPr id="357" name="After completing these tasks, subjects will evaluate the quality of the web portal, motivations to use, and intention to use.…"/>
          <p:cNvSpPr txBox="1">
            <a:spLocks noGrp="1"/>
          </p:cNvSpPr>
          <p:nvPr>
            <p:ph type="body" idx="1"/>
          </p:nvPr>
        </p:nvSpPr>
        <p:spPr>
          <a:prstGeom prst="rect">
            <a:avLst/>
          </a:prstGeom>
        </p:spPr>
        <p:txBody>
          <a:bodyPr/>
          <a:lstStyle/>
          <a:p>
            <a:pPr>
              <a:lnSpc>
                <a:spcPct val="90000"/>
              </a:lnSpc>
              <a:spcBef>
                <a:spcPts val="600"/>
              </a:spcBef>
              <a:buFontTx/>
              <a:buChar char="•"/>
              <a:defRPr sz="2800"/>
            </a:pPr>
            <a:r>
              <a:t>After completing these tasks, subjects will evaluate the quality of the web portal, motivations to use, and intention to use.</a:t>
            </a:r>
          </a:p>
          <a:p>
            <a:pPr>
              <a:lnSpc>
                <a:spcPct val="90000"/>
              </a:lnSpc>
              <a:spcBef>
                <a:spcPts val="600"/>
              </a:spcBef>
              <a:buFontTx/>
              <a:buChar char="•"/>
              <a:defRPr sz="2800"/>
            </a:pPr>
            <a:r>
              <a:t>Self-administered survey</a:t>
            </a:r>
          </a:p>
          <a:p>
            <a:pPr marL="742950" lvl="1" indent="-285750">
              <a:lnSpc>
                <a:spcPct val="90000"/>
              </a:lnSpc>
              <a:spcBef>
                <a:spcPts val="0"/>
              </a:spcBef>
              <a:buClrTx/>
              <a:defRPr sz="2400"/>
            </a:pPr>
            <a:r>
              <a:t>evaluated the quality of the CMC, which they chose for their business planning collaboration.</a:t>
            </a:r>
          </a:p>
          <a:p>
            <a:pPr marL="742950" lvl="1" indent="-285750">
              <a:lnSpc>
                <a:spcPct val="90000"/>
              </a:lnSpc>
              <a:spcBef>
                <a:spcPts val="0"/>
              </a:spcBef>
              <a:buClrTx/>
              <a:defRPr sz="2400"/>
            </a:pPr>
            <a:r>
              <a:t>Rated the extent to which they agree on a seven-point scale (anchored by 1: extremely unlikely, and 7: extremely likely)</a:t>
            </a:r>
          </a:p>
          <a:p>
            <a:pPr marL="0" indent="0" defTabSz="457200">
              <a:spcBef>
                <a:spcPts val="600"/>
              </a:spcBef>
              <a:buClrTx/>
              <a:buSzTx/>
              <a:buFontTx/>
              <a:buNone/>
              <a:defRPr sz="1100">
                <a:solidFill>
                  <a:srgbClr val="000000"/>
                </a:solidFill>
                <a:effectLst/>
                <a:uFill>
                  <a:solidFill>
                    <a:srgbClr val="000000"/>
                  </a:solidFill>
                </a:uFill>
                <a:latin typeface="Garamond"/>
                <a:ea typeface="Garamond"/>
                <a:cs typeface="Garamond"/>
                <a:sym typeface="Garamond"/>
              </a:defRPr>
            </a:pPr>
            <a:r>
              <a:t>CMC, the questionnaire also asked participants to rate the extent to which they agree on a seven-point scale (anchored by 1: extremely unlikely, and 7: extremely likely).</a:t>
            </a:r>
          </a:p>
        </p:txBody>
      </p:sp>
      <p:pic>
        <p:nvPicPr>
          <p:cNvPr id="358" name="survey.png" descr="survey.png"/>
          <p:cNvPicPr>
            <a:picLocks noChangeAspect="1"/>
          </p:cNvPicPr>
          <p:nvPr/>
        </p:nvPicPr>
        <p:blipFill>
          <a:blip r:embed="rId3">
            <a:extLst/>
          </a:blip>
          <a:stretch>
            <a:fillRect/>
          </a:stretch>
        </p:blipFill>
        <p:spPr>
          <a:xfrm>
            <a:off x="7696200" y="304800"/>
            <a:ext cx="1981200" cy="1371600"/>
          </a:xfrm>
          <a:prstGeom prst="rect">
            <a:avLst/>
          </a:prstGeom>
          <a:ln w="12700">
            <a:miter lim="400000"/>
          </a:ln>
        </p:spPr>
      </p:pic>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 name="슬라이드 번호"/>
          <p:cNvSpPr txBox="1">
            <a:spLocks noGrp="1"/>
          </p:cNvSpPr>
          <p:nvPr>
            <p:ph type="sldNum" sz="quarter" idx="4294967295"/>
          </p:nvPr>
        </p:nvSpPr>
        <p:spPr>
          <a:xfrm>
            <a:off x="9108792" y="6432651"/>
            <a:ext cx="301904" cy="28882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16</a:t>
            </a:fld>
            <a:endParaRPr/>
          </a:p>
        </p:txBody>
      </p:sp>
      <p:sp>
        <p:nvSpPr>
          <p:cNvPr id="363" name="Research findings"/>
          <p:cNvSpPr txBox="1">
            <a:spLocks noGrp="1"/>
          </p:cNvSpPr>
          <p:nvPr>
            <p:ph type="title"/>
          </p:nvPr>
        </p:nvSpPr>
        <p:spPr>
          <a:prstGeom prst="rect">
            <a:avLst/>
          </a:prstGeom>
        </p:spPr>
        <p:txBody>
          <a:bodyPr/>
          <a:lstStyle/>
          <a:p>
            <a:r>
              <a:t>Research findings</a:t>
            </a:r>
          </a:p>
        </p:txBody>
      </p:sp>
      <p:sp>
        <p:nvSpPr>
          <p:cNvPr id="364" name="Demographics…"/>
          <p:cNvSpPr txBox="1">
            <a:spLocks noGrp="1"/>
          </p:cNvSpPr>
          <p:nvPr>
            <p:ph type="body" idx="1"/>
          </p:nvPr>
        </p:nvSpPr>
        <p:spPr>
          <a:prstGeom prst="rect">
            <a:avLst/>
          </a:prstGeom>
        </p:spPr>
        <p:txBody>
          <a:bodyPr/>
          <a:lstStyle/>
          <a:p>
            <a:pPr marL="308609" indent="-308609" defTabSz="822959">
              <a:lnSpc>
                <a:spcPct val="90000"/>
              </a:lnSpc>
              <a:spcBef>
                <a:spcPts val="500"/>
              </a:spcBef>
              <a:buFontTx/>
              <a:buChar char="•"/>
              <a:defRPr sz="2520">
                <a:effectLst>
                  <a:outerShdw blurRad="11430" dist="22860" dir="2700000" rotWithShape="0">
                    <a:srgbClr val="000000"/>
                  </a:outerShdw>
                </a:effectLst>
              </a:defRPr>
            </a:pPr>
            <a:r>
              <a:t>Demographics</a:t>
            </a:r>
          </a:p>
          <a:p>
            <a:pPr marL="668654" lvl="1" indent="-257175" defTabSz="822959">
              <a:lnSpc>
                <a:spcPct val="90000"/>
              </a:lnSpc>
              <a:spcBef>
                <a:spcPts val="0"/>
              </a:spcBef>
              <a:buClrTx/>
              <a:defRPr sz="2159">
                <a:effectLst>
                  <a:outerShdw blurRad="11430" dist="22860" dir="2700000" rotWithShape="0">
                    <a:srgbClr val="000000"/>
                  </a:outerShdw>
                </a:effectLst>
              </a:defRPr>
            </a:pPr>
            <a:r>
              <a:t>162 males (74%) and 56 females (26%) </a:t>
            </a:r>
          </a:p>
          <a:p>
            <a:pPr marL="668654" lvl="1" indent="-257175" defTabSz="822959">
              <a:lnSpc>
                <a:spcPct val="90000"/>
              </a:lnSpc>
              <a:spcBef>
                <a:spcPts val="0"/>
              </a:spcBef>
              <a:buClrTx/>
              <a:defRPr sz="2159">
                <a:effectLst>
                  <a:outerShdw blurRad="11430" dist="22860" dir="2700000" rotWithShape="0">
                    <a:srgbClr val="000000"/>
                  </a:outerShdw>
                </a:effectLst>
              </a:defRPr>
            </a:pPr>
            <a:r>
              <a:t>The age of the majority of participants (91%) ranged between 20 to 25 years old.</a:t>
            </a:r>
          </a:p>
          <a:p>
            <a:pPr marL="668654" lvl="1" indent="-257175" defTabSz="822959">
              <a:lnSpc>
                <a:spcPct val="90000"/>
              </a:lnSpc>
              <a:spcBef>
                <a:spcPts val="0"/>
              </a:spcBef>
              <a:buClrTx/>
              <a:defRPr sz="2159">
                <a:effectLst>
                  <a:outerShdw blurRad="11430" dist="22860" dir="2700000" rotWithShape="0">
                    <a:srgbClr val="000000"/>
                  </a:outerShdw>
                </a:effectLst>
              </a:defRPr>
            </a:pPr>
            <a:r>
              <a:t>94% of the subjects had their own laptop</a:t>
            </a:r>
          </a:p>
          <a:p>
            <a:pPr marL="668654" lvl="1" indent="-257175" defTabSz="822959">
              <a:lnSpc>
                <a:spcPct val="90000"/>
              </a:lnSpc>
              <a:spcBef>
                <a:spcPts val="0"/>
              </a:spcBef>
              <a:buClrTx/>
              <a:defRPr sz="2159">
                <a:effectLst>
                  <a:outerShdw blurRad="11430" dist="22860" dir="2700000" rotWithShape="0">
                    <a:srgbClr val="000000"/>
                  </a:outerShdw>
                </a:effectLst>
              </a:defRPr>
            </a:pPr>
            <a:r>
              <a:t>29.4% of the participants had their own Tablet PC. </a:t>
            </a:r>
          </a:p>
          <a:p>
            <a:pPr marL="668654" lvl="1" indent="-257175" defTabSz="822959">
              <a:lnSpc>
                <a:spcPct val="90000"/>
              </a:lnSpc>
              <a:spcBef>
                <a:spcPts val="0"/>
              </a:spcBef>
              <a:buClrTx/>
              <a:defRPr sz="2159">
                <a:effectLst>
                  <a:outerShdw blurRad="11430" dist="22860" dir="2700000" rotWithShape="0">
                    <a:srgbClr val="000000"/>
                  </a:outerShdw>
                </a:effectLst>
              </a:defRPr>
            </a:pPr>
            <a:r>
              <a:t>all participants possessed their own smartphone. </a:t>
            </a:r>
          </a:p>
          <a:p>
            <a:pPr marL="668654" lvl="1" indent="-257175" defTabSz="822959">
              <a:lnSpc>
                <a:spcPct val="90000"/>
              </a:lnSpc>
              <a:spcBef>
                <a:spcPts val="0"/>
              </a:spcBef>
              <a:buClrTx/>
              <a:defRPr sz="2159">
                <a:effectLst>
                  <a:outerShdw blurRad="11430" dist="22860" dir="2700000" rotWithShape="0">
                    <a:srgbClr val="000000"/>
                  </a:outerShdw>
                </a:effectLst>
              </a:defRPr>
            </a:pPr>
            <a:r>
              <a:t>As a favorite mobile device in business meetings, </a:t>
            </a:r>
          </a:p>
          <a:p>
            <a:pPr marL="1080134" lvl="2" indent="-257175" defTabSz="822959">
              <a:lnSpc>
                <a:spcPct val="90000"/>
              </a:lnSpc>
              <a:spcBef>
                <a:spcPts val="0"/>
              </a:spcBef>
              <a:buClrTx/>
              <a:buSzPct val="100000"/>
              <a:buChar char="–"/>
              <a:defRPr sz="2159">
                <a:effectLst>
                  <a:outerShdw blurRad="11430" dist="22860" dir="2700000" rotWithShape="0">
                    <a:srgbClr val="000000"/>
                  </a:outerShdw>
                </a:effectLst>
              </a:defRPr>
            </a:pPr>
            <a:r>
              <a:t>39% of participants indicated laptop, </a:t>
            </a:r>
          </a:p>
          <a:p>
            <a:pPr marL="1080134" lvl="2" indent="-257175" defTabSz="822959">
              <a:lnSpc>
                <a:spcPct val="90000"/>
              </a:lnSpc>
              <a:spcBef>
                <a:spcPts val="0"/>
              </a:spcBef>
              <a:buClrTx/>
              <a:buSzPct val="100000"/>
              <a:buChar char="–"/>
              <a:defRPr sz="2159">
                <a:effectLst>
                  <a:outerShdw blurRad="11430" dist="22860" dir="2700000" rotWithShape="0">
                    <a:srgbClr val="000000"/>
                  </a:outerShdw>
                </a:effectLst>
              </a:defRPr>
            </a:pPr>
            <a:r>
              <a:t>12.4% picked the mobile phone, and </a:t>
            </a:r>
          </a:p>
          <a:p>
            <a:pPr marL="1080134" lvl="2" indent="-257175" defTabSz="822959">
              <a:lnSpc>
                <a:spcPct val="90000"/>
              </a:lnSpc>
              <a:spcBef>
                <a:spcPts val="0"/>
              </a:spcBef>
              <a:buClrTx/>
              <a:buSzPct val="100000"/>
              <a:buChar char="–"/>
              <a:defRPr sz="2159">
                <a:effectLst>
                  <a:outerShdw blurRad="11430" dist="22860" dir="2700000" rotWithShape="0">
                    <a:srgbClr val="000000"/>
                  </a:outerShdw>
                </a:effectLst>
              </a:defRPr>
            </a:pPr>
            <a:r>
              <a:t>33.5 % participants chose both laptop and mobile phone at the same time. </a:t>
            </a:r>
          </a:p>
          <a:p>
            <a:pPr marL="668654" lvl="1" indent="-257175" defTabSz="822959">
              <a:lnSpc>
                <a:spcPct val="90000"/>
              </a:lnSpc>
              <a:spcBef>
                <a:spcPts val="0"/>
              </a:spcBef>
              <a:buClrTx/>
              <a:defRPr sz="2159">
                <a:effectLst>
                  <a:outerShdw blurRad="11430" dist="22860" dir="2700000" rotWithShape="0">
                    <a:srgbClr val="000000"/>
                  </a:outerShdw>
                </a:effectLst>
              </a:defRPr>
            </a:pPr>
            <a:r>
              <a:t>he average year of mobile device use is 4.3 years</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 name="슬라이드 번호"/>
          <p:cNvSpPr txBox="1">
            <a:spLocks noGrp="1"/>
          </p:cNvSpPr>
          <p:nvPr>
            <p:ph type="sldNum" sz="quarter" idx="4294967295"/>
          </p:nvPr>
        </p:nvSpPr>
        <p:spPr>
          <a:xfrm>
            <a:off x="9108792" y="6432651"/>
            <a:ext cx="301904" cy="28882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17</a:t>
            </a:fld>
            <a:endParaRPr/>
          </a:p>
        </p:txBody>
      </p:sp>
      <p:sp>
        <p:nvSpPr>
          <p:cNvPr id="367" name="Research findings"/>
          <p:cNvSpPr txBox="1">
            <a:spLocks noGrp="1"/>
          </p:cNvSpPr>
          <p:nvPr>
            <p:ph type="title"/>
          </p:nvPr>
        </p:nvSpPr>
        <p:spPr>
          <a:xfrm>
            <a:off x="495300" y="292100"/>
            <a:ext cx="3467100" cy="927100"/>
          </a:xfrm>
          <a:prstGeom prst="rect">
            <a:avLst/>
          </a:prstGeom>
        </p:spPr>
        <p:txBody>
          <a:bodyPr/>
          <a:lstStyle>
            <a:lvl1pPr defTabSz="777240">
              <a:defRPr sz="3400">
                <a:effectLst>
                  <a:outerShdw blurRad="12700" dist="21590" dir="2700000" rotWithShape="0">
                    <a:srgbClr val="000000"/>
                  </a:outerShdw>
                </a:effectLst>
              </a:defRPr>
            </a:lvl1pPr>
          </a:lstStyle>
          <a:p>
            <a:r>
              <a:t>Research findings</a:t>
            </a:r>
          </a:p>
        </p:txBody>
      </p:sp>
      <p:sp>
        <p:nvSpPr>
          <p:cNvPr id="368" name="Factor analysis (SPSS 15.0)…"/>
          <p:cNvSpPr txBox="1">
            <a:spLocks noGrp="1"/>
          </p:cNvSpPr>
          <p:nvPr>
            <p:ph type="body" sz="half" idx="1"/>
          </p:nvPr>
        </p:nvSpPr>
        <p:spPr>
          <a:xfrm>
            <a:off x="495300" y="1905000"/>
            <a:ext cx="3924300" cy="4114800"/>
          </a:xfrm>
          <a:prstGeom prst="rect">
            <a:avLst/>
          </a:prstGeom>
        </p:spPr>
        <p:txBody>
          <a:bodyPr/>
          <a:lstStyle/>
          <a:p>
            <a:pPr>
              <a:spcBef>
                <a:spcPts val="600"/>
              </a:spcBef>
              <a:buFontTx/>
              <a:buChar char="•"/>
              <a:defRPr sz="2800"/>
            </a:pPr>
            <a:r>
              <a:t>Factor analysis (SPSS 15.0)</a:t>
            </a:r>
          </a:p>
          <a:p>
            <a:pPr marL="790575" lvl="1" indent="-333375">
              <a:spcBef>
                <a:spcPts val="0"/>
              </a:spcBef>
              <a:buClrTx/>
              <a:defRPr sz="2400"/>
            </a:pPr>
            <a:r>
              <a:rPr sz="2800"/>
              <a:t>Three</a:t>
            </a:r>
            <a:r>
              <a:t> factors (Eigenvalue &gt;1) were obtained and confirmed through a measurement model in AMOS 26 graphics.</a:t>
            </a:r>
          </a:p>
          <a:p>
            <a:pPr marL="742950" lvl="1" indent="-285750">
              <a:spcBef>
                <a:spcPts val="0"/>
              </a:spcBef>
              <a:buClrTx/>
              <a:defRPr sz="2400"/>
            </a:pPr>
            <a:r>
              <a:t>Explained 58.72 % of the variance</a:t>
            </a:r>
          </a:p>
        </p:txBody>
      </p:sp>
      <p:graphicFrame>
        <p:nvGraphicFramePr>
          <p:cNvPr id="369" name="표"/>
          <p:cNvGraphicFramePr/>
          <p:nvPr/>
        </p:nvGraphicFramePr>
        <p:xfrm>
          <a:off x="4572000" y="762000"/>
          <a:ext cx="5334000" cy="4487862"/>
        </p:xfrm>
        <a:graphic>
          <a:graphicData uri="http://schemas.openxmlformats.org/drawingml/2006/table">
            <a:tbl>
              <a:tblPr>
                <a:tableStyleId>{4C3C2611-4C71-4FC5-86AE-919BDF0F9419}</a:tableStyleId>
              </a:tblPr>
              <a:tblGrid>
                <a:gridCol w="2667000">
                  <a:extLst>
                    <a:ext uri="{9D8B030D-6E8A-4147-A177-3AD203B41FA5}">
                      <a16:colId xmlns:a16="http://schemas.microsoft.com/office/drawing/2014/main" val="20000"/>
                    </a:ext>
                  </a:extLst>
                </a:gridCol>
                <a:gridCol w="2667000">
                  <a:extLst>
                    <a:ext uri="{9D8B030D-6E8A-4147-A177-3AD203B41FA5}">
                      <a16:colId xmlns:a16="http://schemas.microsoft.com/office/drawing/2014/main" val="20001"/>
                    </a:ext>
                  </a:extLst>
                </a:gridCol>
              </a:tblGrid>
              <a:tr h="1581150">
                <a:tc>
                  <a:txBody>
                    <a:bodyPr/>
                    <a:lstStyle/>
                    <a:p>
                      <a:pPr algn="l" defTabSz="457200">
                        <a:spcBef>
                          <a:spcPts val="600"/>
                        </a:spcBef>
                        <a:defRPr sz="1500">
                          <a:solidFill>
                            <a:srgbClr val="EEEEEE"/>
                          </a:solidFill>
                          <a:effectLst/>
                          <a:uFill>
                            <a:solidFill>
                              <a:srgbClr val="000000"/>
                            </a:solidFill>
                          </a:uFill>
                          <a:latin typeface="나눔고딕"/>
                          <a:ea typeface="나눔고딕"/>
                          <a:cs typeface="나눔고딕"/>
                          <a:sym typeface="나눔고딕"/>
                        </a:defRPr>
                      </a:pPr>
                      <a:r>
                        <a:t>(Factor1:Physical</a:t>
                      </a:r>
                    </a:p>
                    <a:p>
                      <a:pPr algn="l" defTabSz="457200">
                        <a:spcBef>
                          <a:spcPts val="600"/>
                        </a:spcBef>
                        <a:defRPr sz="1500">
                          <a:solidFill>
                            <a:srgbClr val="EEEEEE"/>
                          </a:solidFill>
                          <a:effectLst/>
                          <a:uFill>
                            <a:solidFill>
                              <a:srgbClr val="000000"/>
                            </a:solidFill>
                          </a:uFill>
                          <a:latin typeface="나눔고딕"/>
                          <a:ea typeface="나눔고딕"/>
                          <a:cs typeface="나눔고딕"/>
                          <a:sym typeface="나눔고딕"/>
                        </a:defRPr>
                      </a:pPr>
                      <a:r>
                        <a:t>(Cronbach’s alpha=.830)</a:t>
                      </a:r>
                    </a:p>
                  </a:txBody>
                  <a:tcPr marL="45720" marR="45720" horzOverflow="overflow">
                    <a:lnL w="28575">
                      <a:solidFill>
                        <a:srgbClr val="FFFFFF"/>
                      </a:solidFill>
                    </a:lnL>
                    <a:lnT w="28575">
                      <a:solidFill>
                        <a:srgbClr val="FFFFFF"/>
                      </a:solidFill>
                    </a:lnT>
                    <a:noFill/>
                  </a:tcPr>
                </a:tc>
                <a:tc>
                  <a:txBody>
                    <a:bodyPr/>
                    <a:lstStyle/>
                    <a:p>
                      <a:pPr algn="l" defTabSz="457200">
                        <a:spcBef>
                          <a:spcPts val="600"/>
                        </a:spcBef>
                        <a:defRPr sz="1100">
                          <a:solidFill>
                            <a:srgbClr val="FFFFFF"/>
                          </a:solidFill>
                          <a:effectLst/>
                          <a:uFill>
                            <a:solidFill>
                              <a:srgbClr val="000000"/>
                            </a:solidFill>
                          </a:uFill>
                          <a:latin typeface="나눔고딕"/>
                          <a:ea typeface="나눔고딕"/>
                          <a:cs typeface="나눔고딕"/>
                          <a:sym typeface="나눔고딕"/>
                        </a:defRPr>
                      </a:pPr>
                      <a:r>
                        <a:rPr>
                          <a:uFill>
                            <a:solidFill>
                              <a:srgbClr val="110805"/>
                            </a:solidFill>
                          </a:uFill>
                        </a:rPr>
                        <a:t>C16: Speed (.719)</a:t>
                      </a:r>
                    </a:p>
                    <a:p>
                      <a:pPr algn="l" defTabSz="457200">
                        <a:spcBef>
                          <a:spcPts val="600"/>
                        </a:spcBef>
                        <a:defRPr sz="1100">
                          <a:solidFill>
                            <a:srgbClr val="FFFFFF"/>
                          </a:solidFill>
                          <a:effectLst/>
                          <a:uFill>
                            <a:solidFill>
                              <a:srgbClr val="000000"/>
                            </a:solidFill>
                          </a:uFill>
                          <a:latin typeface="나눔고딕"/>
                          <a:ea typeface="나눔고딕"/>
                          <a:cs typeface="나눔고딕"/>
                          <a:sym typeface="나눔고딕"/>
                        </a:defRPr>
                      </a:pPr>
                      <a:r>
                        <a:rPr>
                          <a:uFill>
                            <a:solidFill>
                              <a:srgbClr val="110805"/>
                            </a:solidFill>
                          </a:uFill>
                        </a:rPr>
                        <a:t>C13: Accessibility (.717)</a:t>
                      </a:r>
                    </a:p>
                    <a:p>
                      <a:pPr algn="l" defTabSz="457200">
                        <a:spcBef>
                          <a:spcPts val="600"/>
                        </a:spcBef>
                        <a:defRPr sz="1100">
                          <a:solidFill>
                            <a:srgbClr val="FFFFFF"/>
                          </a:solidFill>
                          <a:effectLst/>
                          <a:uFill>
                            <a:solidFill>
                              <a:srgbClr val="000000"/>
                            </a:solidFill>
                          </a:uFill>
                          <a:latin typeface="나눔고딕"/>
                          <a:ea typeface="나눔고딕"/>
                          <a:cs typeface="나눔고딕"/>
                          <a:sym typeface="나눔고딕"/>
                        </a:defRPr>
                      </a:pPr>
                      <a:r>
                        <a:rPr>
                          <a:uFill>
                            <a:solidFill>
                              <a:srgbClr val="110805"/>
                            </a:solidFill>
                          </a:uFill>
                        </a:rPr>
                        <a:t>C10: Timeliness (.701)</a:t>
                      </a:r>
                    </a:p>
                    <a:p>
                      <a:pPr algn="l" defTabSz="457200">
                        <a:spcBef>
                          <a:spcPts val="600"/>
                        </a:spcBef>
                        <a:defRPr sz="1100">
                          <a:solidFill>
                            <a:srgbClr val="FFFFFF"/>
                          </a:solidFill>
                          <a:effectLst/>
                          <a:uFill>
                            <a:solidFill>
                              <a:srgbClr val="000000"/>
                            </a:solidFill>
                          </a:uFill>
                          <a:latin typeface="나눔고딕"/>
                          <a:ea typeface="나눔고딕"/>
                          <a:cs typeface="나눔고딕"/>
                          <a:sym typeface="나눔고딕"/>
                        </a:defRPr>
                      </a:pPr>
                      <a:r>
                        <a:rPr>
                          <a:uFill>
                            <a:solidFill>
                              <a:srgbClr val="110805"/>
                            </a:solidFill>
                          </a:uFill>
                        </a:rPr>
                        <a:t>C9: Convenience (.854)</a:t>
                      </a:r>
                    </a:p>
                    <a:p>
                      <a:pPr algn="l" defTabSz="457200">
                        <a:spcBef>
                          <a:spcPts val="600"/>
                        </a:spcBef>
                        <a:defRPr sz="1100">
                          <a:solidFill>
                            <a:srgbClr val="FFFFFF"/>
                          </a:solidFill>
                          <a:effectLst/>
                          <a:uFill>
                            <a:solidFill>
                              <a:srgbClr val="000000"/>
                            </a:solidFill>
                          </a:uFill>
                          <a:latin typeface="나눔고딕"/>
                          <a:ea typeface="나눔고딕"/>
                          <a:cs typeface="나눔고딕"/>
                          <a:sym typeface="나눔고딕"/>
                        </a:defRPr>
                      </a:pPr>
                      <a:r>
                        <a:rPr>
                          <a:uFill>
                            <a:solidFill>
                              <a:srgbClr val="110805"/>
                            </a:solidFill>
                          </a:uFill>
                        </a:rPr>
                        <a:t>C12: Interactivity (.840)</a:t>
                      </a:r>
                    </a:p>
                    <a:p>
                      <a:pPr algn="l" defTabSz="457200">
                        <a:spcBef>
                          <a:spcPts val="600"/>
                        </a:spcBef>
                        <a:defRPr sz="1100">
                          <a:solidFill>
                            <a:srgbClr val="FFFFFF"/>
                          </a:solidFill>
                          <a:effectLst/>
                          <a:uFill>
                            <a:solidFill>
                              <a:srgbClr val="000000"/>
                            </a:solidFill>
                          </a:uFill>
                          <a:latin typeface="나눔고딕"/>
                          <a:ea typeface="나눔고딕"/>
                          <a:cs typeface="나눔고딕"/>
                          <a:sym typeface="나눔고딕"/>
                        </a:defRPr>
                      </a:pPr>
                      <a:r>
                        <a:rPr>
                          <a:uFill>
                            <a:solidFill>
                              <a:srgbClr val="110805"/>
                            </a:solidFill>
                          </a:uFill>
                        </a:rPr>
                        <a:t>C19: Assurance (.586)</a:t>
                      </a:r>
                    </a:p>
                  </a:txBody>
                  <a:tcPr marL="45720" marR="45720" horzOverflow="overflow">
                    <a:lnR w="28575">
                      <a:solidFill>
                        <a:srgbClr val="FFFFFF"/>
                      </a:solidFill>
                    </a:lnR>
                    <a:lnT w="28575">
                      <a:solidFill>
                        <a:srgbClr val="FFFFFF"/>
                      </a:solidFill>
                    </a:lnT>
                    <a:noFill/>
                  </a:tcPr>
                </a:tc>
                <a:extLst>
                  <a:ext uri="{0D108BD9-81ED-4DB2-BD59-A6C34878D82A}">
                    <a16:rowId xmlns:a16="http://schemas.microsoft.com/office/drawing/2014/main" val="10000"/>
                  </a:ext>
                </a:extLst>
              </a:tr>
              <a:tr h="1581150">
                <a:tc>
                  <a:txBody>
                    <a:bodyPr/>
                    <a:lstStyle/>
                    <a:p>
                      <a:pPr algn="l" defTabSz="457200">
                        <a:spcBef>
                          <a:spcPts val="600"/>
                        </a:spcBef>
                        <a:defRPr sz="1100">
                          <a:solidFill>
                            <a:srgbClr val="F3F3F3"/>
                          </a:solidFill>
                          <a:effectLst/>
                          <a:uFill>
                            <a:solidFill>
                              <a:srgbClr val="000000"/>
                            </a:solidFill>
                          </a:uFill>
                          <a:latin typeface="나눔고딕"/>
                          <a:ea typeface="나눔고딕"/>
                          <a:cs typeface="나눔고딕"/>
                          <a:sym typeface="나눔고딕"/>
                        </a:defRPr>
                      </a:pPr>
                      <a:r>
                        <a:t>Factor2:Information</a:t>
                      </a:r>
                    </a:p>
                    <a:p>
                      <a:pPr algn="l" defTabSz="457200">
                        <a:spcBef>
                          <a:spcPts val="600"/>
                        </a:spcBef>
                        <a:defRPr sz="1100">
                          <a:solidFill>
                            <a:srgbClr val="F3F3F3"/>
                          </a:solidFill>
                          <a:effectLst/>
                          <a:uFill>
                            <a:solidFill>
                              <a:srgbClr val="000000"/>
                            </a:solidFill>
                          </a:uFill>
                          <a:latin typeface="나눔고딕"/>
                          <a:ea typeface="나눔고딕"/>
                          <a:cs typeface="나눔고딕"/>
                          <a:sym typeface="나눔고딕"/>
                        </a:defRPr>
                      </a:pPr>
                      <a:r>
                        <a:t>(Cronbach’s alpha=.820)</a:t>
                      </a:r>
                    </a:p>
                  </a:txBody>
                  <a:tcPr marL="45720" marR="45720" horzOverflow="overflow">
                    <a:lnL w="28575">
                      <a:solidFill>
                        <a:srgbClr val="FFFFFF"/>
                      </a:solidFill>
                    </a:lnL>
                    <a:noFill/>
                  </a:tcPr>
                </a:tc>
                <a:tc>
                  <a:txBody>
                    <a:bodyPr/>
                    <a:lstStyle/>
                    <a:p>
                      <a:pPr algn="l" defTabSz="457200">
                        <a:spcBef>
                          <a:spcPts val="600"/>
                        </a:spcBef>
                        <a:defRPr sz="1100">
                          <a:solidFill>
                            <a:srgbClr val="F7F7F7"/>
                          </a:solidFill>
                          <a:effectLst/>
                          <a:uFill>
                            <a:solidFill>
                              <a:srgbClr val="000000"/>
                            </a:solidFill>
                          </a:uFill>
                          <a:latin typeface="나눔고딕"/>
                          <a:ea typeface="나눔고딕"/>
                          <a:cs typeface="나눔고딕"/>
                          <a:sym typeface="나눔고딕"/>
                        </a:defRPr>
                      </a:pPr>
                      <a:r>
                        <a:rPr>
                          <a:uFill>
                            <a:solidFill>
                              <a:srgbClr val="100604"/>
                            </a:solidFill>
                          </a:uFill>
                        </a:rPr>
                        <a:t>C5: Conciseness (.724)</a:t>
                      </a:r>
                    </a:p>
                    <a:p>
                      <a:pPr algn="l" defTabSz="457200">
                        <a:spcBef>
                          <a:spcPts val="600"/>
                        </a:spcBef>
                        <a:defRPr sz="1100">
                          <a:solidFill>
                            <a:srgbClr val="F7F7F7"/>
                          </a:solidFill>
                          <a:effectLst/>
                          <a:uFill>
                            <a:solidFill>
                              <a:srgbClr val="000000"/>
                            </a:solidFill>
                          </a:uFill>
                          <a:latin typeface="나눔고딕"/>
                          <a:ea typeface="나눔고딕"/>
                          <a:cs typeface="나눔고딕"/>
                          <a:sym typeface="나눔고딕"/>
                        </a:defRPr>
                      </a:pPr>
                      <a:r>
                        <a:rPr>
                          <a:uFill>
                            <a:solidFill>
                              <a:srgbClr val="100604"/>
                            </a:solidFill>
                          </a:uFill>
                        </a:rPr>
                        <a:t>C1:Comprehensiveness (.709)</a:t>
                      </a:r>
                    </a:p>
                    <a:p>
                      <a:pPr algn="l" defTabSz="457200">
                        <a:spcBef>
                          <a:spcPts val="600"/>
                        </a:spcBef>
                        <a:defRPr sz="1100">
                          <a:solidFill>
                            <a:srgbClr val="F7F7F7"/>
                          </a:solidFill>
                          <a:effectLst/>
                          <a:uFill>
                            <a:solidFill>
                              <a:srgbClr val="000000"/>
                            </a:solidFill>
                          </a:uFill>
                          <a:latin typeface="나눔고딕"/>
                          <a:ea typeface="나눔고딕"/>
                          <a:cs typeface="나눔고딕"/>
                          <a:sym typeface="나눔고딕"/>
                        </a:defRPr>
                      </a:pPr>
                      <a:r>
                        <a:rPr>
                          <a:uFill>
                            <a:solidFill>
                              <a:srgbClr val="100604"/>
                            </a:solidFill>
                          </a:uFill>
                        </a:rPr>
                        <a:t>C3: Clarity (686)</a:t>
                      </a:r>
                    </a:p>
                    <a:p>
                      <a:pPr algn="l" defTabSz="457200">
                        <a:spcBef>
                          <a:spcPts val="600"/>
                        </a:spcBef>
                        <a:defRPr sz="1100">
                          <a:solidFill>
                            <a:srgbClr val="F7F7F7"/>
                          </a:solidFill>
                          <a:effectLst/>
                          <a:uFill>
                            <a:solidFill>
                              <a:srgbClr val="000000"/>
                            </a:solidFill>
                          </a:uFill>
                          <a:latin typeface="나눔고딕"/>
                          <a:ea typeface="나눔고딕"/>
                          <a:cs typeface="나눔고딕"/>
                          <a:sym typeface="나눔고딕"/>
                        </a:defRPr>
                      </a:pPr>
                      <a:r>
                        <a:rPr>
                          <a:uFill>
                            <a:solidFill>
                              <a:srgbClr val="100604"/>
                            </a:solidFill>
                          </a:uFill>
                        </a:rPr>
                        <a:t>C2: Accuracy (.656)</a:t>
                      </a:r>
                    </a:p>
                    <a:p>
                      <a:pPr algn="l" defTabSz="457200">
                        <a:spcBef>
                          <a:spcPts val="600"/>
                        </a:spcBef>
                        <a:defRPr sz="1100">
                          <a:solidFill>
                            <a:srgbClr val="F7F7F7"/>
                          </a:solidFill>
                          <a:effectLst/>
                          <a:uFill>
                            <a:solidFill>
                              <a:srgbClr val="000000"/>
                            </a:solidFill>
                          </a:uFill>
                          <a:latin typeface="나눔고딕"/>
                          <a:ea typeface="나눔고딕"/>
                          <a:cs typeface="나눔고딕"/>
                          <a:sym typeface="나눔고딕"/>
                        </a:defRPr>
                      </a:pPr>
                      <a:r>
                        <a:rPr>
                          <a:uFill>
                            <a:solidFill>
                              <a:srgbClr val="100604"/>
                            </a:solidFill>
                          </a:uFill>
                        </a:rPr>
                        <a:t>C6: Consistency (.502)</a:t>
                      </a:r>
                    </a:p>
                  </a:txBody>
                  <a:tcPr marL="45720" marR="45720" horzOverflow="overflow">
                    <a:lnR w="28575">
                      <a:solidFill>
                        <a:srgbClr val="FFFFFF"/>
                      </a:solidFill>
                    </a:lnR>
                    <a:noFill/>
                  </a:tcPr>
                </a:tc>
                <a:extLst>
                  <a:ext uri="{0D108BD9-81ED-4DB2-BD59-A6C34878D82A}">
                    <a16:rowId xmlns:a16="http://schemas.microsoft.com/office/drawing/2014/main" val="10001"/>
                  </a:ext>
                </a:extLst>
              </a:tr>
              <a:tr h="1325562">
                <a:tc>
                  <a:txBody>
                    <a:bodyPr/>
                    <a:lstStyle/>
                    <a:p>
                      <a:pPr algn="l" defTabSz="457200">
                        <a:spcBef>
                          <a:spcPts val="600"/>
                        </a:spcBef>
                        <a:defRPr sz="1100">
                          <a:solidFill>
                            <a:srgbClr val="F8F8F8"/>
                          </a:solidFill>
                          <a:effectLst/>
                          <a:uFill>
                            <a:solidFill>
                              <a:srgbClr val="000000"/>
                            </a:solidFill>
                          </a:uFill>
                          <a:latin typeface="나눔고딕"/>
                          <a:ea typeface="나눔고딕"/>
                          <a:cs typeface="나눔고딕"/>
                          <a:sym typeface="나눔고딕"/>
                        </a:defRPr>
                      </a:pPr>
                      <a:r>
                        <a:t>Factor3:Service</a:t>
                      </a:r>
                    </a:p>
                    <a:p>
                      <a:pPr algn="l" defTabSz="457200">
                        <a:spcBef>
                          <a:spcPts val="600"/>
                        </a:spcBef>
                        <a:defRPr sz="1100">
                          <a:solidFill>
                            <a:srgbClr val="F8F8F8"/>
                          </a:solidFill>
                          <a:effectLst/>
                          <a:uFill>
                            <a:solidFill>
                              <a:srgbClr val="000000"/>
                            </a:solidFill>
                          </a:uFill>
                          <a:latin typeface="나눔고딕"/>
                          <a:ea typeface="나눔고딕"/>
                          <a:cs typeface="나눔고딕"/>
                          <a:sym typeface="나눔고딕"/>
                        </a:defRPr>
                      </a:pPr>
                      <a:r>
                        <a:t>(Cronbach’s alpha=.812)</a:t>
                      </a:r>
                    </a:p>
                  </a:txBody>
                  <a:tcPr marL="45720" marR="45720" horzOverflow="overflow">
                    <a:lnL w="28575">
                      <a:solidFill>
                        <a:srgbClr val="FFFFFF"/>
                      </a:solidFill>
                    </a:lnL>
                    <a:noFill/>
                  </a:tcPr>
                </a:tc>
                <a:tc>
                  <a:txBody>
                    <a:bodyPr/>
                    <a:lstStyle/>
                    <a:p>
                      <a:pPr algn="l" defTabSz="457200">
                        <a:spcBef>
                          <a:spcPts val="600"/>
                        </a:spcBef>
                        <a:defRPr sz="1100">
                          <a:solidFill>
                            <a:srgbClr val="F3F3F3"/>
                          </a:solidFill>
                          <a:effectLst/>
                          <a:uFill>
                            <a:solidFill>
                              <a:srgbClr val="000000"/>
                            </a:solidFill>
                          </a:uFill>
                          <a:latin typeface="나눔고딕"/>
                          <a:ea typeface="나눔고딕"/>
                          <a:cs typeface="나눔고딕"/>
                          <a:sym typeface="나눔고딕"/>
                        </a:defRPr>
                      </a:pPr>
                      <a:r>
                        <a:rPr>
                          <a:uFill>
                            <a:solidFill>
                              <a:srgbClr val="110805"/>
                            </a:solidFill>
                          </a:uFill>
                        </a:rPr>
                        <a:t>C17: Reliability (.759)</a:t>
                      </a:r>
                    </a:p>
                    <a:p>
                      <a:pPr algn="l" defTabSz="457200">
                        <a:spcBef>
                          <a:spcPts val="600"/>
                        </a:spcBef>
                        <a:defRPr sz="1100">
                          <a:solidFill>
                            <a:srgbClr val="F3F3F3"/>
                          </a:solidFill>
                          <a:effectLst/>
                          <a:uFill>
                            <a:solidFill>
                              <a:srgbClr val="000000"/>
                            </a:solidFill>
                          </a:uFill>
                          <a:latin typeface="나눔고딕"/>
                          <a:ea typeface="나눔고딕"/>
                          <a:cs typeface="나눔고딕"/>
                          <a:sym typeface="나눔고딕"/>
                        </a:defRPr>
                      </a:pPr>
                      <a:r>
                        <a:rPr>
                          <a:uFill>
                            <a:solidFill>
                              <a:srgbClr val="110805"/>
                            </a:solidFill>
                          </a:uFill>
                        </a:rPr>
                        <a:t>C20: Responsiveness (.743)</a:t>
                      </a:r>
                    </a:p>
                    <a:p>
                      <a:pPr algn="l" defTabSz="457200">
                        <a:spcBef>
                          <a:spcPts val="600"/>
                        </a:spcBef>
                        <a:defRPr sz="1100">
                          <a:solidFill>
                            <a:srgbClr val="F3F3F3"/>
                          </a:solidFill>
                          <a:effectLst/>
                          <a:uFill>
                            <a:solidFill>
                              <a:srgbClr val="000000"/>
                            </a:solidFill>
                          </a:uFill>
                          <a:latin typeface="나눔고딕"/>
                          <a:ea typeface="나눔고딕"/>
                          <a:cs typeface="나눔고딕"/>
                          <a:sym typeface="나눔고딕"/>
                        </a:defRPr>
                      </a:pPr>
                      <a:r>
                        <a:rPr>
                          <a:uFill>
                            <a:solidFill>
                              <a:srgbClr val="110805"/>
                            </a:solidFill>
                          </a:uFill>
                        </a:rPr>
                        <a:t>C18: Assurance (.592)</a:t>
                      </a:r>
                    </a:p>
                    <a:p>
                      <a:pPr algn="l" defTabSz="457200">
                        <a:spcBef>
                          <a:spcPts val="600"/>
                        </a:spcBef>
                        <a:defRPr sz="1100">
                          <a:solidFill>
                            <a:srgbClr val="F3F3F3"/>
                          </a:solidFill>
                          <a:effectLst/>
                          <a:uFill>
                            <a:solidFill>
                              <a:srgbClr val="000000"/>
                            </a:solidFill>
                          </a:uFill>
                          <a:latin typeface="나눔고딕"/>
                          <a:ea typeface="나눔고딕"/>
                          <a:cs typeface="나눔고딕"/>
                          <a:sym typeface="나눔고딕"/>
                        </a:defRPr>
                      </a:pPr>
                      <a:r>
                        <a:rPr>
                          <a:uFill>
                            <a:solidFill>
                              <a:srgbClr val="110805"/>
                            </a:solidFill>
                          </a:uFill>
                        </a:rPr>
                        <a:t>C21: Tangibility (.542)</a:t>
                      </a:r>
                    </a:p>
                  </a:txBody>
                  <a:tcPr marL="45720" marR="45720" horzOverflow="overflow">
                    <a:lnR w="28575">
                      <a:solidFill>
                        <a:srgbClr val="FFFFFF"/>
                      </a:solidFill>
                    </a:lnR>
                    <a:noFill/>
                  </a:tcPr>
                </a:tc>
                <a:extLst>
                  <a:ext uri="{0D108BD9-81ED-4DB2-BD59-A6C34878D82A}">
                    <a16:rowId xmlns:a16="http://schemas.microsoft.com/office/drawing/2014/main" val="10002"/>
                  </a:ext>
                </a:extLst>
              </a:tr>
            </a:tbl>
          </a:graphicData>
        </a:graphic>
      </p:graphicFrame>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 name="슬라이드 번호"/>
          <p:cNvSpPr txBox="1">
            <a:spLocks noGrp="1"/>
          </p:cNvSpPr>
          <p:nvPr>
            <p:ph type="sldNum" sz="quarter" idx="4294967295"/>
          </p:nvPr>
        </p:nvSpPr>
        <p:spPr>
          <a:xfrm>
            <a:off x="9108792" y="6432651"/>
            <a:ext cx="301904" cy="28882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18</a:t>
            </a:fld>
            <a:endParaRPr/>
          </a:p>
        </p:txBody>
      </p:sp>
      <p:sp>
        <p:nvSpPr>
          <p:cNvPr id="372" name="Discussion"/>
          <p:cNvSpPr txBox="1">
            <a:spLocks noGrp="1"/>
          </p:cNvSpPr>
          <p:nvPr>
            <p:ph type="title"/>
          </p:nvPr>
        </p:nvSpPr>
        <p:spPr>
          <a:xfrm>
            <a:off x="495300" y="364498"/>
            <a:ext cx="8915400" cy="1384301"/>
          </a:xfrm>
          <a:prstGeom prst="rect">
            <a:avLst/>
          </a:prstGeom>
        </p:spPr>
        <p:txBody>
          <a:bodyPr/>
          <a:lstStyle/>
          <a:p>
            <a:r>
              <a:t>Research Finding &amp; Discussion</a:t>
            </a:r>
          </a:p>
        </p:txBody>
      </p:sp>
      <p:sp>
        <p:nvSpPr>
          <p:cNvPr id="373" name="Highly related quality attributes varied based on what kind of services participants use a web portal for.…"/>
          <p:cNvSpPr txBox="1">
            <a:spLocks noGrp="1"/>
          </p:cNvSpPr>
          <p:nvPr>
            <p:ph type="body" idx="1"/>
          </p:nvPr>
        </p:nvSpPr>
        <p:spPr>
          <a:prstGeom prst="rect">
            <a:avLst/>
          </a:prstGeom>
        </p:spPr>
        <p:txBody>
          <a:bodyPr/>
          <a:lstStyle/>
          <a:p>
            <a:pPr marL="294894" indent="-294894" defTabSz="786384">
              <a:lnSpc>
                <a:spcPct val="90000"/>
              </a:lnSpc>
              <a:spcBef>
                <a:spcPts val="400"/>
              </a:spcBef>
              <a:buFontTx/>
              <a:buChar char="•"/>
              <a:defRPr sz="2064">
                <a:effectLst>
                  <a:outerShdw blurRad="10922" dist="21844" dir="2700000" rotWithShape="0">
                    <a:srgbClr val="000000"/>
                  </a:outerShdw>
                </a:effectLst>
              </a:defRPr>
            </a:pPr>
            <a:r>
              <a:t>As a major CMC technology used in business planning collaboration, Instant Messaging was chosen by the participants (82.6%), with email (15.1%) and mobile phone (2.3%) ranked second and third, respectively. </a:t>
            </a:r>
          </a:p>
          <a:p>
            <a:pPr marL="294894" indent="-294894" defTabSz="786384">
              <a:lnSpc>
                <a:spcPct val="90000"/>
              </a:lnSpc>
              <a:spcBef>
                <a:spcPts val="400"/>
              </a:spcBef>
              <a:buFontTx/>
              <a:buChar char="•"/>
              <a:defRPr sz="2064">
                <a:effectLst>
                  <a:outerShdw blurRad="10922" dist="21844" dir="2700000" rotWithShape="0">
                    <a:srgbClr val="000000"/>
                  </a:outerShdw>
                </a:effectLst>
              </a:defRPr>
            </a:pPr>
            <a:r>
              <a:t>Among the three factors, (1) Physical factor appeared to be the most important because it explained the largest portion (39.28%) of the total variance</a:t>
            </a:r>
          </a:p>
          <a:p>
            <a:pPr marL="294894" indent="-294894" defTabSz="786384">
              <a:lnSpc>
                <a:spcPct val="90000"/>
              </a:lnSpc>
              <a:spcBef>
                <a:spcPts val="400"/>
              </a:spcBef>
              <a:buFontTx/>
              <a:buChar char="•"/>
              <a:defRPr sz="2064">
                <a:effectLst>
                  <a:outerShdw blurRad="10922" dist="21844" dir="2700000" rotWithShape="0">
                    <a:srgbClr val="000000"/>
                  </a:outerShdw>
                </a:effectLst>
              </a:defRPr>
            </a:pPr>
            <a:r>
              <a:t>Quality is recognized as an explanatory variable of the use of CMC in business planning. </a:t>
            </a:r>
            <a:r>
              <a:rPr>
                <a:solidFill>
                  <a:srgbClr val="F5FFEC"/>
                </a:solidFill>
              </a:rPr>
              <a:t>(In theories based on the TAM model, the use of mandatory, work-related information systems has mostly been the focus. Therefore, the explanation has been limited in some senses)</a:t>
            </a:r>
          </a:p>
          <a:p>
            <a:pPr marL="294894" indent="-294894" defTabSz="786384">
              <a:lnSpc>
                <a:spcPct val="90000"/>
              </a:lnSpc>
              <a:spcBef>
                <a:spcPts val="400"/>
              </a:spcBef>
              <a:buFontTx/>
              <a:buChar char="•"/>
              <a:defRPr sz="2064">
                <a:effectLst>
                  <a:outerShdw blurRad="10922" dist="21844" dir="2700000" rotWithShape="0">
                    <a:srgbClr val="000000"/>
                  </a:outerShdw>
                </a:effectLst>
              </a:defRPr>
            </a:pPr>
            <a:r>
              <a:rPr>
                <a:solidFill>
                  <a:srgbClr val="F5FFEC"/>
                </a:solidFill>
              </a:rPr>
              <a:t>This study is one of the few attempts to investigate student acceptance of CMC technology in business planning. This three-factor result supports Nam's Information Product Quality Model (2009, 2014). </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 name="슬라이드 번호"/>
          <p:cNvSpPr txBox="1">
            <a:spLocks noGrp="1"/>
          </p:cNvSpPr>
          <p:nvPr>
            <p:ph type="sldNum" sz="quarter" idx="4294967295"/>
          </p:nvPr>
        </p:nvSpPr>
        <p:spPr>
          <a:xfrm>
            <a:off x="9108792" y="6432651"/>
            <a:ext cx="301904" cy="28882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19</a:t>
            </a:fld>
            <a:endParaRPr/>
          </a:p>
        </p:txBody>
      </p:sp>
      <p:sp>
        <p:nvSpPr>
          <p:cNvPr id="378" name="Discussion"/>
          <p:cNvSpPr txBox="1">
            <a:spLocks noGrp="1"/>
          </p:cNvSpPr>
          <p:nvPr>
            <p:ph type="title"/>
          </p:nvPr>
        </p:nvSpPr>
        <p:spPr>
          <a:prstGeom prst="rect">
            <a:avLst/>
          </a:prstGeom>
        </p:spPr>
        <p:txBody>
          <a:bodyPr/>
          <a:lstStyle/>
          <a:p>
            <a:r>
              <a:t>Research finding &amp; Discussion</a:t>
            </a:r>
          </a:p>
        </p:txBody>
      </p:sp>
      <p:sp>
        <p:nvSpPr>
          <p:cNvPr id="379" name="One of the most significant findings in this study is the four quality factors…"/>
          <p:cNvSpPr txBox="1">
            <a:spLocks noGrp="1"/>
          </p:cNvSpPr>
          <p:nvPr>
            <p:ph type="body" idx="1"/>
          </p:nvPr>
        </p:nvSpPr>
        <p:spPr>
          <a:prstGeom prst="rect">
            <a:avLst/>
          </a:prstGeom>
        </p:spPr>
        <p:txBody>
          <a:bodyPr/>
          <a:lstStyle>
            <a:lvl1pPr>
              <a:lnSpc>
                <a:spcPct val="90000"/>
              </a:lnSpc>
              <a:spcBef>
                <a:spcPts val="600"/>
              </a:spcBef>
              <a:buFontTx/>
              <a:buChar char="•"/>
              <a:defRPr sz="2800"/>
            </a:lvl1pPr>
          </a:lstStyle>
          <a:p>
            <a:r>
              <a:t>This study informs the importance of 'Convenience' in CMC design to yield a higher value proposition to CMC users. The prominence of the Convenience attribute has important implications for app developers.</a:t>
            </a: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3" name="슬라이드 번호"/>
          <p:cNvSpPr txBox="1">
            <a:spLocks noGrp="1"/>
          </p:cNvSpPr>
          <p:nvPr>
            <p:ph type="sldNum" sz="quarter" idx="4294967295"/>
          </p:nvPr>
        </p:nvSpPr>
        <p:spPr>
          <a:xfrm>
            <a:off x="9108792" y="6432651"/>
            <a:ext cx="301904" cy="28882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20</a:t>
            </a:fld>
            <a:endParaRPr/>
          </a:p>
        </p:txBody>
      </p:sp>
      <p:sp>
        <p:nvSpPr>
          <p:cNvPr id="384" name="Limitations"/>
          <p:cNvSpPr txBox="1">
            <a:spLocks noGrp="1"/>
          </p:cNvSpPr>
          <p:nvPr>
            <p:ph type="title"/>
          </p:nvPr>
        </p:nvSpPr>
        <p:spPr>
          <a:prstGeom prst="rect">
            <a:avLst/>
          </a:prstGeom>
        </p:spPr>
        <p:txBody>
          <a:bodyPr/>
          <a:lstStyle/>
          <a:p>
            <a:r>
              <a:t>Limitations</a:t>
            </a:r>
          </a:p>
        </p:txBody>
      </p:sp>
      <p:sp>
        <p:nvSpPr>
          <p:cNvPr id="385" name="The loss of external validity comes from the fact that the field experiment employs limited subjects, tasks and web portals.…"/>
          <p:cNvSpPr txBox="1">
            <a:spLocks noGrp="1"/>
          </p:cNvSpPr>
          <p:nvPr>
            <p:ph type="body" idx="1"/>
          </p:nvPr>
        </p:nvSpPr>
        <p:spPr>
          <a:prstGeom prst="rect">
            <a:avLst/>
          </a:prstGeom>
        </p:spPr>
        <p:txBody>
          <a:bodyPr/>
          <a:lstStyle/>
          <a:p>
            <a:pPr marL="250317" indent="-250317" algn="just" defTabSz="667512">
              <a:lnSpc>
                <a:spcPct val="90000"/>
              </a:lnSpc>
              <a:spcBef>
                <a:spcPts val="500"/>
              </a:spcBef>
              <a:buFontTx/>
              <a:buChar char="•"/>
              <a:defRPr sz="2336">
                <a:effectLst>
                  <a:outerShdw blurRad="9271" dist="18542" dir="2700000" rotWithShape="0">
                    <a:srgbClr val="000000"/>
                  </a:outerShdw>
                </a:effectLst>
              </a:defRPr>
            </a:pPr>
            <a:r>
              <a:t>The threat to external validity comes from the fact that it tested a limited number of subjects, tasks, and specific contextual situations. </a:t>
            </a:r>
          </a:p>
          <a:p>
            <a:pPr marL="584073" lvl="1" indent="-250317" algn="just" defTabSz="667512">
              <a:lnSpc>
                <a:spcPct val="90000"/>
              </a:lnSpc>
              <a:spcBef>
                <a:spcPts val="500"/>
              </a:spcBef>
              <a:buSzPct val="120000"/>
              <a:buFontTx/>
              <a:buChar char="•"/>
              <a:defRPr sz="2336">
                <a:effectLst>
                  <a:outerShdw blurRad="9271" dist="18542" dir="2700000" rotWithShape="0">
                    <a:srgbClr val="000000"/>
                  </a:outerShdw>
                </a:effectLst>
              </a:defRPr>
            </a:pPr>
            <a:r>
              <a:t>Even if their use of CMC is for business planning as coursework, their student status may affect the choice or use of CMC. </a:t>
            </a:r>
          </a:p>
          <a:p>
            <a:pPr marL="584073" lvl="1" indent="-250317" algn="just" defTabSz="667512">
              <a:lnSpc>
                <a:spcPct val="90000"/>
              </a:lnSpc>
              <a:spcBef>
                <a:spcPts val="500"/>
              </a:spcBef>
              <a:buSzPct val="120000"/>
              <a:buFontTx/>
              <a:buChar char="•"/>
              <a:defRPr sz="2336">
                <a:effectLst>
                  <a:outerShdw blurRad="9271" dist="18542" dir="2700000" rotWithShape="0">
                    <a:srgbClr val="000000"/>
                  </a:outerShdw>
                </a:effectLst>
              </a:defRPr>
            </a:pPr>
            <a:r>
              <a:t>For another population, different factors may appear significant.  For example, the senior group of people may face more technical/physical challenges in the use of CMC (ex. optical problems) compared to the student population (Chou et al., 2013). Their perceived quality of CMC may be different.</a:t>
            </a: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 name="슬라이드 번호"/>
          <p:cNvSpPr txBox="1">
            <a:spLocks noGrp="1"/>
          </p:cNvSpPr>
          <p:nvPr>
            <p:ph type="sldNum" sz="quarter" idx="4294967295"/>
          </p:nvPr>
        </p:nvSpPr>
        <p:spPr>
          <a:xfrm>
            <a:off x="9108792" y="6432651"/>
            <a:ext cx="301904" cy="28882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21</a:t>
            </a:fld>
            <a:endParaRPr/>
          </a:p>
        </p:txBody>
      </p:sp>
      <p:sp>
        <p:nvSpPr>
          <p:cNvPr id="390" name="Directions for future research"/>
          <p:cNvSpPr txBox="1">
            <a:spLocks noGrp="1"/>
          </p:cNvSpPr>
          <p:nvPr>
            <p:ph type="title"/>
          </p:nvPr>
        </p:nvSpPr>
        <p:spPr>
          <a:prstGeom prst="rect">
            <a:avLst/>
          </a:prstGeom>
        </p:spPr>
        <p:txBody>
          <a:bodyPr/>
          <a:lstStyle/>
          <a:p>
            <a:r>
              <a:t>Directions for future research</a:t>
            </a:r>
          </a:p>
        </p:txBody>
      </p:sp>
      <p:sp>
        <p:nvSpPr>
          <p:cNvPr id="391" name="Further studies are necessary to test four new factors in different types of web portals so as to better understand the characteristics of web portals as well as to investigate the relationship between the characteristics and intention-to-use of web port"/>
          <p:cNvSpPr txBox="1">
            <a:spLocks noGrp="1"/>
          </p:cNvSpPr>
          <p:nvPr>
            <p:ph type="body" idx="1"/>
          </p:nvPr>
        </p:nvSpPr>
        <p:spPr>
          <a:prstGeom prst="rect">
            <a:avLst/>
          </a:prstGeom>
        </p:spPr>
        <p:txBody>
          <a:bodyPr/>
          <a:lstStyle>
            <a:lvl1pPr>
              <a:lnSpc>
                <a:spcPct val="90000"/>
              </a:lnSpc>
              <a:spcBef>
                <a:spcPts val="600"/>
              </a:spcBef>
              <a:buFontTx/>
              <a:buChar char="•"/>
              <a:defRPr sz="2800"/>
            </a:lvl1pPr>
          </a:lstStyle>
          <a:p>
            <a:r>
              <a:t>Future research will shed more light on the generality of these findings. Future studies should be extended to other populations and contextual situations in the use of CMC</a:t>
            </a: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 name="슬라이드 번호"/>
          <p:cNvSpPr txBox="1">
            <a:spLocks noGrp="1"/>
          </p:cNvSpPr>
          <p:nvPr>
            <p:ph type="sldNum" sz="quarter" idx="4294967295"/>
          </p:nvPr>
        </p:nvSpPr>
        <p:spPr>
          <a:xfrm>
            <a:off x="9108792" y="6432651"/>
            <a:ext cx="301904" cy="28882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22</a:t>
            </a:fld>
            <a:endParaRPr/>
          </a:p>
        </p:txBody>
      </p:sp>
      <p:sp>
        <p:nvSpPr>
          <p:cNvPr id="394" name="Questions or comments?"/>
          <p:cNvSpPr txBox="1">
            <a:spLocks noGrp="1"/>
          </p:cNvSpPr>
          <p:nvPr>
            <p:ph type="title"/>
          </p:nvPr>
        </p:nvSpPr>
        <p:spPr>
          <a:prstGeom prst="rect">
            <a:avLst/>
          </a:prstGeom>
        </p:spPr>
        <p:txBody>
          <a:bodyPr/>
          <a:lstStyle/>
          <a:p>
            <a:r>
              <a:t>Questions or comments?</a:t>
            </a:r>
          </a:p>
        </p:txBody>
      </p:sp>
      <p:sp>
        <p:nvSpPr>
          <p:cNvPr id="395" name="Thank you"/>
          <p:cNvSpPr txBox="1">
            <a:spLocks noGrp="1"/>
          </p:cNvSpPr>
          <p:nvPr>
            <p:ph type="body" sz="quarter" idx="1"/>
          </p:nvPr>
        </p:nvSpPr>
        <p:spPr>
          <a:xfrm>
            <a:off x="6705600" y="5105400"/>
            <a:ext cx="2667000" cy="838200"/>
          </a:xfrm>
          <a:prstGeom prst="rect">
            <a:avLst/>
          </a:prstGeom>
        </p:spPr>
        <p:txBody>
          <a:bodyPr/>
          <a:lstStyle>
            <a:lvl1pPr>
              <a:buSzTx/>
              <a:buNone/>
            </a:lvl1pPr>
          </a:lstStyle>
          <a:p>
            <a:r>
              <a:t>Thank you</a:t>
            </a:r>
          </a:p>
        </p:txBody>
      </p:sp>
      <p:pic>
        <p:nvPicPr>
          <p:cNvPr id="396" name="question%20mark.jpeg" descr="question%20mark.jpeg"/>
          <p:cNvPicPr>
            <a:picLocks noChangeAspect="1"/>
          </p:cNvPicPr>
          <p:nvPr/>
        </p:nvPicPr>
        <p:blipFill>
          <a:blip r:embed="rId2">
            <a:extLst/>
          </a:blip>
          <a:stretch>
            <a:fillRect/>
          </a:stretch>
        </p:blipFill>
        <p:spPr>
          <a:xfrm>
            <a:off x="2490784" y="2286000"/>
            <a:ext cx="3094041" cy="3540125"/>
          </a:xfrm>
          <a:prstGeom prst="rect">
            <a:avLst/>
          </a:prstGeom>
          <a:ln w="12700">
            <a:miter lim="400000"/>
          </a:ln>
        </p:spPr>
      </p:pic>
    </p:spTree>
  </p:cSld>
  <p:clrMapOvr>
    <a:masterClrMapping/>
  </p:clrMapOvr>
  <p:transition spd="med"/>
</p:sld>
</file>

<file path=ppt/theme/theme1.xml><?xml version="1.0" encoding="utf-8"?>
<a:theme xmlns:a="http://schemas.openxmlformats.org/drawingml/2006/main" name="1_Ocean">
  <a:themeElements>
    <a:clrScheme name="1_Ocean">
      <a:dk1>
        <a:srgbClr val="000000"/>
      </a:dk1>
      <a:lt1>
        <a:srgbClr val="FFFFFF"/>
      </a:lt1>
      <a:dk2>
        <a:srgbClr val="A7A7A7"/>
      </a:dk2>
      <a:lt2>
        <a:srgbClr val="535353"/>
      </a:lt2>
      <a:accent1>
        <a:srgbClr val="33CCCC"/>
      </a:accent1>
      <a:accent2>
        <a:srgbClr val="00C600"/>
      </a:accent2>
      <a:accent3>
        <a:srgbClr val="9BBB59"/>
      </a:accent3>
      <a:accent4>
        <a:srgbClr val="8064A2"/>
      </a:accent4>
      <a:accent5>
        <a:srgbClr val="4BACC6"/>
      </a:accent5>
      <a:accent6>
        <a:srgbClr val="F79646"/>
      </a:accent6>
      <a:hlink>
        <a:srgbClr val="0000FF"/>
      </a:hlink>
      <a:folHlink>
        <a:srgbClr val="FF00FF"/>
      </a:folHlink>
    </a:clrScheme>
    <a:fontScheme name="1_Ocean">
      <a:majorFont>
        <a:latin typeface="Helvetica"/>
        <a:ea typeface="Helvetica"/>
        <a:cs typeface="Helvetica"/>
      </a:majorFont>
      <a:minorFont>
        <a:latin typeface="Arial"/>
        <a:ea typeface="Arial"/>
        <a:cs typeface="Arial"/>
      </a:minorFont>
    </a:fontScheme>
    <a:fmtScheme name="1_Ocea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1_Ocean">
  <a:themeElements>
    <a:clrScheme name="1_Ocean">
      <a:dk1>
        <a:srgbClr val="000000"/>
      </a:dk1>
      <a:lt1>
        <a:srgbClr val="FFFFFF"/>
      </a:lt1>
      <a:dk2>
        <a:srgbClr val="A7A7A7"/>
      </a:dk2>
      <a:lt2>
        <a:srgbClr val="535353"/>
      </a:lt2>
      <a:accent1>
        <a:srgbClr val="33CCCC"/>
      </a:accent1>
      <a:accent2>
        <a:srgbClr val="00C600"/>
      </a:accent2>
      <a:accent3>
        <a:srgbClr val="9BBB59"/>
      </a:accent3>
      <a:accent4>
        <a:srgbClr val="8064A2"/>
      </a:accent4>
      <a:accent5>
        <a:srgbClr val="4BACC6"/>
      </a:accent5>
      <a:accent6>
        <a:srgbClr val="F79646"/>
      </a:accent6>
      <a:hlink>
        <a:srgbClr val="0000FF"/>
      </a:hlink>
      <a:folHlink>
        <a:srgbClr val="FF00FF"/>
      </a:folHlink>
    </a:clrScheme>
    <a:fontScheme name="1_Ocean">
      <a:majorFont>
        <a:latin typeface="Helvetica"/>
        <a:ea typeface="Helvetica"/>
        <a:cs typeface="Helvetica"/>
      </a:majorFont>
      <a:minorFont>
        <a:latin typeface="Arial"/>
        <a:ea typeface="Arial"/>
        <a:cs typeface="Arial"/>
      </a:minorFont>
    </a:fontScheme>
    <a:fmtScheme name="1_Ocea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9</TotalTime>
  <Words>3224</Words>
  <Application>Microsoft Office PowerPoint</Application>
  <PresentationFormat>A4 Paper (210x297 mm)</PresentationFormat>
  <Paragraphs>264</Paragraphs>
  <Slides>22</Slides>
  <Notes>11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나눔고딕</vt:lpstr>
      <vt:lpstr>Arial</vt:lpstr>
      <vt:lpstr>Century Gothic</vt:lpstr>
      <vt:lpstr>Garamond</vt:lpstr>
      <vt:lpstr>Tahoma</vt:lpstr>
      <vt:lpstr>Tahoma Bold</vt:lpstr>
      <vt:lpstr>Times New Roman</vt:lpstr>
      <vt:lpstr>1_Ocean</vt:lpstr>
      <vt:lpstr>Understanding of the Quality of Computer-Mediated Communication Technology in the Context of Business Planning</vt:lpstr>
      <vt:lpstr>Purpose</vt:lpstr>
      <vt:lpstr>CMC</vt:lpstr>
      <vt:lpstr>Business Planning</vt:lpstr>
      <vt:lpstr>Business Planning</vt:lpstr>
      <vt:lpstr>Information products</vt:lpstr>
      <vt:lpstr>Quality of web portals</vt:lpstr>
      <vt:lpstr>Intention-to-use</vt:lpstr>
      <vt:lpstr>Research question:</vt:lpstr>
      <vt:lpstr>PowerPoint Presentation</vt:lpstr>
      <vt:lpstr>Eppler &amp; Muenzenmayer’s IQ framework (2002)</vt:lpstr>
      <vt:lpstr>SERVQUAL: Parasuraman, Zeithaml, and Berry (1988) </vt:lpstr>
      <vt:lpstr>Methodology</vt:lpstr>
      <vt:lpstr>Subjects</vt:lpstr>
      <vt:lpstr>Survey</vt:lpstr>
      <vt:lpstr>Research findings</vt:lpstr>
      <vt:lpstr>Research findings</vt:lpstr>
      <vt:lpstr>Research Finding &amp; Discussion</vt:lpstr>
      <vt:lpstr>Research finding &amp; Discussion</vt:lpstr>
      <vt:lpstr>Limitations</vt:lpstr>
      <vt:lpstr>Directions for future research</vt:lpstr>
      <vt:lpstr>Questions or comments?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Understanding of the Quality of Computer-Mediated Communication Technology in the Context of Business Planning</dc:title>
  <cp:lastModifiedBy>JungHyun Nam</cp:lastModifiedBy>
  <cp:revision>5</cp:revision>
  <dcterms:modified xsi:type="dcterms:W3CDTF">2022-07-07T14:16:03Z</dcterms:modified>
</cp:coreProperties>
</file>